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7" r:id="rId4"/>
    <p:sldId id="289" r:id="rId5"/>
    <p:sldId id="288" r:id="rId6"/>
    <p:sldId id="298" r:id="rId7"/>
    <p:sldId id="290" r:id="rId8"/>
    <p:sldId id="299" r:id="rId9"/>
    <p:sldId id="259" r:id="rId10"/>
    <p:sldId id="260" r:id="rId11"/>
    <p:sldId id="261" r:id="rId12"/>
    <p:sldId id="262" r:id="rId13"/>
    <p:sldId id="276" r:id="rId14"/>
    <p:sldId id="263" r:id="rId15"/>
    <p:sldId id="265" r:id="rId16"/>
    <p:sldId id="277" r:id="rId17"/>
    <p:sldId id="279" r:id="rId18"/>
    <p:sldId id="294" r:id="rId19"/>
    <p:sldId id="278" r:id="rId20"/>
    <p:sldId id="293" r:id="rId21"/>
    <p:sldId id="267" r:id="rId22"/>
    <p:sldId id="266" r:id="rId23"/>
    <p:sldId id="291" r:id="rId24"/>
    <p:sldId id="280" r:id="rId25"/>
    <p:sldId id="281" r:id="rId26"/>
    <p:sldId id="270" r:id="rId27"/>
    <p:sldId id="295" r:id="rId28"/>
    <p:sldId id="297" r:id="rId29"/>
    <p:sldId id="271" r:id="rId30"/>
    <p:sldId id="269" r:id="rId31"/>
    <p:sldId id="296" r:id="rId32"/>
    <p:sldId id="273" r:id="rId33"/>
    <p:sldId id="272" r:id="rId34"/>
    <p:sldId id="282" r:id="rId35"/>
    <p:sldId id="283" r:id="rId36"/>
    <p:sldId id="292" r:id="rId37"/>
    <p:sldId id="264" r:id="rId38"/>
    <p:sldId id="275" r:id="rId39"/>
    <p:sldId id="2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D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6E83B-52E1-480E-A281-364FD8C4843C}" v="78" dt="2023-10-31T21:25:28.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34" autoAdjust="0"/>
  </p:normalViewPr>
  <p:slideViewPr>
    <p:cSldViewPr snapToGrid="0">
      <p:cViewPr varScale="1">
        <p:scale>
          <a:sx n="48" d="100"/>
          <a:sy n="48"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900" b="1"/>
              <a:t>Fig. 7.1-2 Percentage of LTC residents</a:t>
            </a:r>
            <a:r>
              <a:rPr lang="en-US" sz="900" b="1" baseline="0"/>
              <a:t> who received an antipsychotic medication REQUIRED</a:t>
            </a:r>
          </a:p>
          <a:p>
            <a:pPr>
              <a:defRPr/>
            </a:pPr>
            <a:r>
              <a:rPr lang="en-US" sz="900" b="1" baseline="0"/>
              <a:t>Source: CASPER</a:t>
            </a:r>
            <a:endParaRPr lang="en-US" sz="900" b="1"/>
          </a:p>
        </c:rich>
      </c:tx>
      <c:layout>
        <c:manualLayout>
          <c:xMode val="edge"/>
          <c:yMode val="edge"/>
          <c:x val="0.1123250696283052"/>
          <c:y val="3.22580645161290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'LT Antipsychotic'!$A$8</c:f>
              <c:strCache>
                <c:ptCount val="1"/>
                <c:pt idx="0">
                  <c:v>Facility</c:v>
                </c:pt>
              </c:strCache>
            </c:strRef>
          </c:tx>
          <c:spPr>
            <a:ln w="28575" cap="rnd">
              <a:solidFill>
                <a:schemeClr val="accent1"/>
              </a:solidFill>
              <a:round/>
            </a:ln>
            <a:effectLst/>
          </c:spPr>
          <c:marker>
            <c:symbol val="none"/>
          </c:marker>
          <c:cat>
            <c:numRef>
              <c:f>'LT Antipsychotic'!$B$7:$O$7</c:f>
              <c:numCache>
                <c:formatCode>mmm\-yy</c:formatCode>
                <c:ptCount val="14"/>
                <c:pt idx="0">
                  <c:v>43678</c:v>
                </c:pt>
                <c:pt idx="1">
                  <c:v>43709</c:v>
                </c:pt>
                <c:pt idx="2">
                  <c:v>43739</c:v>
                </c:pt>
                <c:pt idx="3">
                  <c:v>43770</c:v>
                </c:pt>
                <c:pt idx="4">
                  <c:v>43800</c:v>
                </c:pt>
                <c:pt idx="5">
                  <c:v>43831</c:v>
                </c:pt>
                <c:pt idx="6">
                  <c:v>43862</c:v>
                </c:pt>
                <c:pt idx="7">
                  <c:v>43891</c:v>
                </c:pt>
                <c:pt idx="8">
                  <c:v>43922</c:v>
                </c:pt>
                <c:pt idx="9">
                  <c:v>43952</c:v>
                </c:pt>
                <c:pt idx="10">
                  <c:v>43983</c:v>
                </c:pt>
                <c:pt idx="11">
                  <c:v>44013</c:v>
                </c:pt>
                <c:pt idx="12">
                  <c:v>44044</c:v>
                </c:pt>
                <c:pt idx="13">
                  <c:v>44075</c:v>
                </c:pt>
              </c:numCache>
            </c:numRef>
          </c:cat>
          <c:val>
            <c:numRef>
              <c:f>'LT Antipsychotic'!$B$8:$O$8</c:f>
              <c:numCache>
                <c:formatCode>General</c:formatCode>
                <c:ptCount val="14"/>
                <c:pt idx="0">
                  <c:v>15.5</c:v>
                </c:pt>
                <c:pt idx="1">
                  <c:v>13.1</c:v>
                </c:pt>
                <c:pt idx="2">
                  <c:v>11.3</c:v>
                </c:pt>
                <c:pt idx="3">
                  <c:v>12.1</c:v>
                </c:pt>
                <c:pt idx="4">
                  <c:v>12.3</c:v>
                </c:pt>
                <c:pt idx="5">
                  <c:v>11.7</c:v>
                </c:pt>
                <c:pt idx="6">
                  <c:v>10.199999999999999</c:v>
                </c:pt>
                <c:pt idx="7">
                  <c:v>8.3000000000000007</c:v>
                </c:pt>
                <c:pt idx="8">
                  <c:v>10.199999999999999</c:v>
                </c:pt>
                <c:pt idx="9">
                  <c:v>10.3</c:v>
                </c:pt>
                <c:pt idx="10">
                  <c:v>6.7</c:v>
                </c:pt>
                <c:pt idx="11">
                  <c:v>8.1</c:v>
                </c:pt>
                <c:pt idx="12">
                  <c:v>7</c:v>
                </c:pt>
                <c:pt idx="13">
                  <c:v>10.5</c:v>
                </c:pt>
              </c:numCache>
            </c:numRef>
          </c:val>
          <c:smooth val="0"/>
          <c:extLst>
            <c:ext xmlns:c16="http://schemas.microsoft.com/office/drawing/2014/chart" uri="{C3380CC4-5D6E-409C-BE32-E72D297353CC}">
              <c16:uniqueId val="{00000000-A573-4CC9-90CE-8D2731A2D96F}"/>
            </c:ext>
          </c:extLst>
        </c:ser>
        <c:ser>
          <c:idx val="1"/>
          <c:order val="1"/>
          <c:tx>
            <c:strRef>
              <c:f>'LT Antipsychotic'!$A$9</c:f>
              <c:strCache>
                <c:ptCount val="1"/>
                <c:pt idx="0">
                  <c:v>State</c:v>
                </c:pt>
              </c:strCache>
            </c:strRef>
          </c:tx>
          <c:spPr>
            <a:ln w="28575" cap="rnd">
              <a:solidFill>
                <a:schemeClr val="bg1">
                  <a:lumMod val="65000"/>
                </a:schemeClr>
              </a:solidFill>
              <a:round/>
            </a:ln>
            <a:effectLst/>
          </c:spPr>
          <c:marker>
            <c:symbol val="none"/>
          </c:marker>
          <c:cat>
            <c:numRef>
              <c:f>'LT Antipsychotic'!$B$7:$O$7</c:f>
              <c:numCache>
                <c:formatCode>mmm\-yy</c:formatCode>
                <c:ptCount val="14"/>
                <c:pt idx="0">
                  <c:v>43678</c:v>
                </c:pt>
                <c:pt idx="1">
                  <c:v>43709</c:v>
                </c:pt>
                <c:pt idx="2">
                  <c:v>43739</c:v>
                </c:pt>
                <c:pt idx="3">
                  <c:v>43770</c:v>
                </c:pt>
                <c:pt idx="4">
                  <c:v>43800</c:v>
                </c:pt>
                <c:pt idx="5">
                  <c:v>43831</c:v>
                </c:pt>
                <c:pt idx="6">
                  <c:v>43862</c:v>
                </c:pt>
                <c:pt idx="7">
                  <c:v>43891</c:v>
                </c:pt>
                <c:pt idx="8">
                  <c:v>43922</c:v>
                </c:pt>
                <c:pt idx="9">
                  <c:v>43952</c:v>
                </c:pt>
                <c:pt idx="10">
                  <c:v>43983</c:v>
                </c:pt>
                <c:pt idx="11">
                  <c:v>44013</c:v>
                </c:pt>
                <c:pt idx="12">
                  <c:v>44044</c:v>
                </c:pt>
                <c:pt idx="13">
                  <c:v>44075</c:v>
                </c:pt>
              </c:numCache>
            </c:numRef>
          </c:cat>
          <c:val>
            <c:numRef>
              <c:f>'LT Antipsychotic'!$B$9:$O$9</c:f>
              <c:numCache>
                <c:formatCode>General</c:formatCode>
                <c:ptCount val="14"/>
                <c:pt idx="0">
                  <c:v>14.5</c:v>
                </c:pt>
                <c:pt idx="1">
                  <c:v>14.3</c:v>
                </c:pt>
                <c:pt idx="2">
                  <c:v>14.4</c:v>
                </c:pt>
                <c:pt idx="3">
                  <c:v>14.4</c:v>
                </c:pt>
                <c:pt idx="4">
                  <c:v>14.1</c:v>
                </c:pt>
                <c:pt idx="5">
                  <c:v>14.2</c:v>
                </c:pt>
                <c:pt idx="6">
                  <c:v>14.6</c:v>
                </c:pt>
                <c:pt idx="7">
                  <c:v>14.6</c:v>
                </c:pt>
                <c:pt idx="8">
                  <c:v>15.5</c:v>
                </c:pt>
                <c:pt idx="9">
                  <c:v>15.5</c:v>
                </c:pt>
                <c:pt idx="10">
                  <c:v>15.7</c:v>
                </c:pt>
                <c:pt idx="11">
                  <c:v>15.6</c:v>
                </c:pt>
                <c:pt idx="12">
                  <c:v>15.5</c:v>
                </c:pt>
                <c:pt idx="13">
                  <c:v>15.2</c:v>
                </c:pt>
              </c:numCache>
            </c:numRef>
          </c:val>
          <c:smooth val="0"/>
          <c:extLst>
            <c:ext xmlns:c16="http://schemas.microsoft.com/office/drawing/2014/chart" uri="{C3380CC4-5D6E-409C-BE32-E72D297353CC}">
              <c16:uniqueId val="{00000001-A573-4CC9-90CE-8D2731A2D96F}"/>
            </c:ext>
          </c:extLst>
        </c:ser>
        <c:ser>
          <c:idx val="2"/>
          <c:order val="2"/>
          <c:tx>
            <c:strRef>
              <c:f>'LT Antipsychotic'!$A$10</c:f>
              <c:strCache>
                <c:ptCount val="1"/>
                <c:pt idx="0">
                  <c:v>Nation</c:v>
                </c:pt>
              </c:strCache>
            </c:strRef>
          </c:tx>
          <c:spPr>
            <a:ln w="28575" cap="rnd">
              <a:solidFill>
                <a:schemeClr val="accent2"/>
              </a:solidFill>
              <a:round/>
            </a:ln>
            <a:effectLst/>
          </c:spPr>
          <c:marker>
            <c:symbol val="none"/>
          </c:marker>
          <c:cat>
            <c:numRef>
              <c:f>'LT Antipsychotic'!$B$7:$O$7</c:f>
              <c:numCache>
                <c:formatCode>mmm\-yy</c:formatCode>
                <c:ptCount val="14"/>
                <c:pt idx="0">
                  <c:v>43678</c:v>
                </c:pt>
                <c:pt idx="1">
                  <c:v>43709</c:v>
                </c:pt>
                <c:pt idx="2">
                  <c:v>43739</c:v>
                </c:pt>
                <c:pt idx="3">
                  <c:v>43770</c:v>
                </c:pt>
                <c:pt idx="4">
                  <c:v>43800</c:v>
                </c:pt>
                <c:pt idx="5">
                  <c:v>43831</c:v>
                </c:pt>
                <c:pt idx="6">
                  <c:v>43862</c:v>
                </c:pt>
                <c:pt idx="7">
                  <c:v>43891</c:v>
                </c:pt>
                <c:pt idx="8">
                  <c:v>43922</c:v>
                </c:pt>
                <c:pt idx="9">
                  <c:v>43952</c:v>
                </c:pt>
                <c:pt idx="10">
                  <c:v>43983</c:v>
                </c:pt>
                <c:pt idx="11">
                  <c:v>44013</c:v>
                </c:pt>
                <c:pt idx="12">
                  <c:v>44044</c:v>
                </c:pt>
                <c:pt idx="13">
                  <c:v>44075</c:v>
                </c:pt>
              </c:numCache>
            </c:numRef>
          </c:cat>
          <c:val>
            <c:numRef>
              <c:f>'LT Antipsychotic'!$B$10:$O$10</c:f>
              <c:numCache>
                <c:formatCode>General</c:formatCode>
                <c:ptCount val="14"/>
                <c:pt idx="0">
                  <c:v>14.4</c:v>
                </c:pt>
                <c:pt idx="1">
                  <c:v>14.3</c:v>
                </c:pt>
                <c:pt idx="2">
                  <c:v>14.3</c:v>
                </c:pt>
                <c:pt idx="3">
                  <c:v>14.2</c:v>
                </c:pt>
                <c:pt idx="4">
                  <c:v>14.2</c:v>
                </c:pt>
                <c:pt idx="5">
                  <c:v>14.2</c:v>
                </c:pt>
                <c:pt idx="6">
                  <c:v>14.1</c:v>
                </c:pt>
                <c:pt idx="7">
                  <c:v>14.1</c:v>
                </c:pt>
                <c:pt idx="8">
                  <c:v>14.1</c:v>
                </c:pt>
                <c:pt idx="9">
                  <c:v>14</c:v>
                </c:pt>
                <c:pt idx="10">
                  <c:v>14</c:v>
                </c:pt>
                <c:pt idx="11">
                  <c:v>14</c:v>
                </c:pt>
                <c:pt idx="12">
                  <c:v>14.2</c:v>
                </c:pt>
                <c:pt idx="13">
                  <c:v>14.3</c:v>
                </c:pt>
              </c:numCache>
            </c:numRef>
          </c:val>
          <c:smooth val="0"/>
          <c:extLst>
            <c:ext xmlns:c16="http://schemas.microsoft.com/office/drawing/2014/chart" uri="{C3380CC4-5D6E-409C-BE32-E72D297353CC}">
              <c16:uniqueId val="{00000002-A573-4CC9-90CE-8D2731A2D96F}"/>
            </c:ext>
          </c:extLst>
        </c:ser>
        <c:dLbls>
          <c:showLegendKey val="0"/>
          <c:showVal val="0"/>
          <c:showCatName val="0"/>
          <c:showSerName val="0"/>
          <c:showPercent val="0"/>
          <c:showBubbleSize val="0"/>
        </c:dLbls>
        <c:smooth val="0"/>
        <c:axId val="727973080"/>
        <c:axId val="727973736"/>
      </c:lineChart>
      <c:dateAx>
        <c:axId val="7279730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7973736"/>
        <c:crosses val="autoZero"/>
        <c:auto val="1"/>
        <c:lblOffset val="100"/>
        <c:baseTimeUnit val="months"/>
      </c:dateAx>
      <c:valAx>
        <c:axId val="727973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7973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72462817147856"/>
          <c:y val="6.5289442986293383E-2"/>
          <c:w val="0.66052471566054249"/>
          <c:h val="0.64593030037911925"/>
        </c:manualLayout>
      </c:layout>
      <c:lineChart>
        <c:grouping val="standard"/>
        <c:varyColors val="0"/>
        <c:ser>
          <c:idx val="0"/>
          <c:order val="0"/>
          <c:tx>
            <c:strRef>
              <c:f>Falls!$A$3</c:f>
              <c:strCache>
                <c:ptCount val="1"/>
                <c:pt idx="0">
                  <c:v>Facility</c:v>
                </c:pt>
              </c:strCache>
            </c:strRef>
          </c:tx>
          <c:spPr>
            <a:ln>
              <a:solidFill>
                <a:srgbClr val="0070C0"/>
              </a:solidFill>
            </a:ln>
          </c:spPr>
          <c:marker>
            <c:symbol val="none"/>
          </c:marker>
          <c:cat>
            <c:numRef>
              <c:f>Falls!$B$2:$S$2</c:f>
              <c:numCache>
                <c:formatCode>mmm\-yy</c:formatCode>
                <c:ptCount val="18"/>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numCache>
            </c:numRef>
          </c:cat>
          <c:val>
            <c:numRef>
              <c:f>Falls!$B$3:$S$3</c:f>
              <c:numCache>
                <c:formatCode>General</c:formatCode>
                <c:ptCount val="18"/>
                <c:pt idx="0">
                  <c:v>51.6</c:v>
                </c:pt>
                <c:pt idx="1">
                  <c:v>48.4</c:v>
                </c:pt>
                <c:pt idx="2">
                  <c:v>46.2</c:v>
                </c:pt>
                <c:pt idx="3">
                  <c:v>47</c:v>
                </c:pt>
                <c:pt idx="4">
                  <c:v>46.9</c:v>
                </c:pt>
                <c:pt idx="5">
                  <c:v>44.4</c:v>
                </c:pt>
                <c:pt idx="6">
                  <c:v>47.8</c:v>
                </c:pt>
                <c:pt idx="7">
                  <c:v>43.9</c:v>
                </c:pt>
                <c:pt idx="8">
                  <c:v>44.8</c:v>
                </c:pt>
                <c:pt idx="9">
                  <c:v>43.1</c:v>
                </c:pt>
                <c:pt idx="10">
                  <c:v>43.1</c:v>
                </c:pt>
                <c:pt idx="11">
                  <c:v>44.9</c:v>
                </c:pt>
                <c:pt idx="12">
                  <c:v>44.3</c:v>
                </c:pt>
                <c:pt idx="13">
                  <c:v>46</c:v>
                </c:pt>
                <c:pt idx="14">
                  <c:v>45.2</c:v>
                </c:pt>
                <c:pt idx="15">
                  <c:v>37.1</c:v>
                </c:pt>
                <c:pt idx="16">
                  <c:v>36.1</c:v>
                </c:pt>
                <c:pt idx="17">
                  <c:v>33.299999999999997</c:v>
                </c:pt>
              </c:numCache>
            </c:numRef>
          </c:val>
          <c:smooth val="0"/>
          <c:extLst>
            <c:ext xmlns:c16="http://schemas.microsoft.com/office/drawing/2014/chart" uri="{C3380CC4-5D6E-409C-BE32-E72D297353CC}">
              <c16:uniqueId val="{00000000-66A3-457E-B194-7DE7C770E523}"/>
            </c:ext>
          </c:extLst>
        </c:ser>
        <c:ser>
          <c:idx val="1"/>
          <c:order val="1"/>
          <c:tx>
            <c:strRef>
              <c:f>Falls!$A$4</c:f>
              <c:strCache>
                <c:ptCount val="1"/>
                <c:pt idx="0">
                  <c:v>State</c:v>
                </c:pt>
              </c:strCache>
            </c:strRef>
          </c:tx>
          <c:spPr>
            <a:ln>
              <a:solidFill>
                <a:schemeClr val="bg1">
                  <a:lumMod val="65000"/>
                </a:schemeClr>
              </a:solidFill>
            </a:ln>
          </c:spPr>
          <c:marker>
            <c:symbol val="none"/>
          </c:marker>
          <c:cat>
            <c:numRef>
              <c:f>Falls!$B$2:$S$2</c:f>
              <c:numCache>
                <c:formatCode>mmm\-yy</c:formatCode>
                <c:ptCount val="18"/>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numCache>
            </c:numRef>
          </c:cat>
          <c:val>
            <c:numRef>
              <c:f>Falls!$B$4:$S$4</c:f>
              <c:numCache>
                <c:formatCode>General</c:formatCode>
                <c:ptCount val="18"/>
                <c:pt idx="0">
                  <c:v>43.1</c:v>
                </c:pt>
                <c:pt idx="1">
                  <c:v>43.3</c:v>
                </c:pt>
                <c:pt idx="2">
                  <c:v>43.8</c:v>
                </c:pt>
                <c:pt idx="3">
                  <c:v>43.9</c:v>
                </c:pt>
                <c:pt idx="4">
                  <c:v>43.7</c:v>
                </c:pt>
                <c:pt idx="5">
                  <c:v>43.4</c:v>
                </c:pt>
                <c:pt idx="6">
                  <c:v>42.9</c:v>
                </c:pt>
                <c:pt idx="7">
                  <c:v>43.1</c:v>
                </c:pt>
                <c:pt idx="8">
                  <c:v>42.6</c:v>
                </c:pt>
                <c:pt idx="9">
                  <c:v>42.9</c:v>
                </c:pt>
                <c:pt idx="10">
                  <c:v>43.1</c:v>
                </c:pt>
                <c:pt idx="11">
                  <c:v>43.2</c:v>
                </c:pt>
                <c:pt idx="12">
                  <c:v>43.4</c:v>
                </c:pt>
                <c:pt idx="13">
                  <c:v>44.1</c:v>
                </c:pt>
                <c:pt idx="14">
                  <c:v>43.9</c:v>
                </c:pt>
                <c:pt idx="15">
                  <c:v>43.8</c:v>
                </c:pt>
                <c:pt idx="16">
                  <c:v>43.3</c:v>
                </c:pt>
                <c:pt idx="17">
                  <c:v>43.1</c:v>
                </c:pt>
              </c:numCache>
            </c:numRef>
          </c:val>
          <c:smooth val="0"/>
          <c:extLst>
            <c:ext xmlns:c16="http://schemas.microsoft.com/office/drawing/2014/chart" uri="{C3380CC4-5D6E-409C-BE32-E72D297353CC}">
              <c16:uniqueId val="{00000001-66A3-457E-B194-7DE7C770E523}"/>
            </c:ext>
          </c:extLst>
        </c:ser>
        <c:ser>
          <c:idx val="2"/>
          <c:order val="2"/>
          <c:tx>
            <c:strRef>
              <c:f>Falls!$A$5</c:f>
              <c:strCache>
                <c:ptCount val="1"/>
                <c:pt idx="0">
                  <c:v>Nation</c:v>
                </c:pt>
              </c:strCache>
            </c:strRef>
          </c:tx>
          <c:spPr>
            <a:ln>
              <a:solidFill>
                <a:schemeClr val="accent2"/>
              </a:solidFill>
            </a:ln>
          </c:spPr>
          <c:marker>
            <c:symbol val="none"/>
          </c:marker>
          <c:cat>
            <c:numRef>
              <c:f>Falls!$B$2:$S$2</c:f>
              <c:numCache>
                <c:formatCode>mmm\-yy</c:formatCode>
                <c:ptCount val="18"/>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numCache>
            </c:numRef>
          </c:cat>
          <c:val>
            <c:numRef>
              <c:f>Falls!$B$5:$S$5</c:f>
              <c:numCache>
                <c:formatCode>General</c:formatCode>
                <c:ptCount val="18"/>
                <c:pt idx="0">
                  <c:v>45.7</c:v>
                </c:pt>
                <c:pt idx="1">
                  <c:v>45.6</c:v>
                </c:pt>
                <c:pt idx="2">
                  <c:v>45.6</c:v>
                </c:pt>
                <c:pt idx="3">
                  <c:v>45.5</c:v>
                </c:pt>
                <c:pt idx="4">
                  <c:v>45.5</c:v>
                </c:pt>
                <c:pt idx="5">
                  <c:v>45.4</c:v>
                </c:pt>
                <c:pt idx="6">
                  <c:v>45.4</c:v>
                </c:pt>
                <c:pt idx="7">
                  <c:v>45.3</c:v>
                </c:pt>
                <c:pt idx="8">
                  <c:v>45.4</c:v>
                </c:pt>
                <c:pt idx="9">
                  <c:v>45.4</c:v>
                </c:pt>
                <c:pt idx="10">
                  <c:v>45.4</c:v>
                </c:pt>
                <c:pt idx="11">
                  <c:v>45.5</c:v>
                </c:pt>
                <c:pt idx="12">
                  <c:v>45.6</c:v>
                </c:pt>
                <c:pt idx="13">
                  <c:v>45.8</c:v>
                </c:pt>
                <c:pt idx="14">
                  <c:v>46.1</c:v>
                </c:pt>
                <c:pt idx="15">
                  <c:v>46.3</c:v>
                </c:pt>
                <c:pt idx="16">
                  <c:v>46.4</c:v>
                </c:pt>
                <c:pt idx="17">
                  <c:v>46.3</c:v>
                </c:pt>
              </c:numCache>
            </c:numRef>
          </c:val>
          <c:smooth val="0"/>
          <c:extLst>
            <c:ext xmlns:c16="http://schemas.microsoft.com/office/drawing/2014/chart" uri="{C3380CC4-5D6E-409C-BE32-E72D297353CC}">
              <c16:uniqueId val="{00000002-66A3-457E-B194-7DE7C770E523}"/>
            </c:ext>
          </c:extLst>
        </c:ser>
        <c:dLbls>
          <c:showLegendKey val="0"/>
          <c:showVal val="0"/>
          <c:showCatName val="0"/>
          <c:showSerName val="0"/>
          <c:showPercent val="0"/>
          <c:showBubbleSize val="0"/>
        </c:dLbls>
        <c:smooth val="0"/>
        <c:axId val="451150208"/>
        <c:axId val="451150768"/>
      </c:lineChart>
      <c:catAx>
        <c:axId val="451150208"/>
        <c:scaling>
          <c:orientation val="minMax"/>
        </c:scaling>
        <c:delete val="0"/>
        <c:axPos val="b"/>
        <c:numFmt formatCode="mmm\-yy" sourceLinked="1"/>
        <c:majorTickMark val="none"/>
        <c:minorTickMark val="none"/>
        <c:tickLblPos val="nextTo"/>
        <c:txPr>
          <a:bodyPr/>
          <a:lstStyle/>
          <a:p>
            <a:pPr>
              <a:defRPr sz="900"/>
            </a:pPr>
            <a:endParaRPr lang="en-US"/>
          </a:p>
        </c:txPr>
        <c:crossAx val="451150768"/>
        <c:crosses val="autoZero"/>
        <c:auto val="0"/>
        <c:lblAlgn val="ctr"/>
        <c:lblOffset val="100"/>
        <c:noMultiLvlLbl val="0"/>
      </c:catAx>
      <c:valAx>
        <c:axId val="451150768"/>
        <c:scaling>
          <c:orientation val="minMax"/>
          <c:min val="30"/>
        </c:scaling>
        <c:delete val="0"/>
        <c:axPos val="l"/>
        <c:numFmt formatCode="General" sourceLinked="1"/>
        <c:majorTickMark val="none"/>
        <c:minorTickMark val="none"/>
        <c:tickLblPos val="nextTo"/>
        <c:crossAx val="451150208"/>
        <c:crosses val="autoZero"/>
        <c:crossBetween val="midCat"/>
      </c:valAx>
      <c:spPr>
        <a:noFill/>
        <a:ln w="25400">
          <a:noFill/>
        </a:ln>
      </c:spPr>
    </c:plotArea>
    <c:legend>
      <c:legendPos val="b"/>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r>
              <a:rPr lang="en-US" sz="900" b="1"/>
              <a:t>Fig. 7.3-2 Five-Star</a:t>
            </a:r>
            <a:r>
              <a:rPr lang="en-US" sz="900" b="1" baseline="0"/>
              <a:t> Staffing Report: Overall Staffing Star Rating - REQUIRED</a:t>
            </a:r>
          </a:p>
          <a:p>
            <a:pPr>
              <a:defRPr sz="900" b="1"/>
            </a:pPr>
            <a:r>
              <a:rPr lang="en-US" sz="900" b="1" baseline="0"/>
              <a:t>Data Source: LTC Trend Tracker</a:t>
            </a:r>
            <a:endParaRPr lang="en-US" sz="900" b="1"/>
          </a:p>
        </c:rich>
      </c:tx>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'7.4'!$A$50</c:f>
              <c:strCache>
                <c:ptCount val="1"/>
                <c:pt idx="0">
                  <c:v>Facility</c:v>
                </c:pt>
              </c:strCache>
            </c:strRef>
          </c:tx>
          <c:spPr>
            <a:ln w="28575" cap="rnd">
              <a:solidFill>
                <a:schemeClr val="accent1"/>
              </a:solidFill>
              <a:round/>
            </a:ln>
            <a:effectLst/>
          </c:spPr>
          <c:marker>
            <c:symbol val="none"/>
          </c:marker>
          <c:cat>
            <c:strRef>
              <c:f>'7.4'!$B$49:$L$49</c:f>
              <c:strCache>
                <c:ptCount val="11"/>
                <c:pt idx="0">
                  <c:v>Q4 2017</c:v>
                </c:pt>
                <c:pt idx="1">
                  <c:v>Q1 2018</c:v>
                </c:pt>
                <c:pt idx="2">
                  <c:v>Q2 2018</c:v>
                </c:pt>
                <c:pt idx="3">
                  <c:v>Q3 2018</c:v>
                </c:pt>
                <c:pt idx="4">
                  <c:v>Q4 2018</c:v>
                </c:pt>
                <c:pt idx="5">
                  <c:v>Q1 2019</c:v>
                </c:pt>
                <c:pt idx="6">
                  <c:v>Q2 2019</c:v>
                </c:pt>
                <c:pt idx="7">
                  <c:v>Q3 2019</c:v>
                </c:pt>
                <c:pt idx="8">
                  <c:v>Q4 2019</c:v>
                </c:pt>
                <c:pt idx="9">
                  <c:v>Q1 2020</c:v>
                </c:pt>
                <c:pt idx="10">
                  <c:v>Q2 2020</c:v>
                </c:pt>
              </c:strCache>
            </c:strRef>
          </c:cat>
          <c:val>
            <c:numRef>
              <c:f>'7.4'!$B$50:$L$50</c:f>
              <c:numCache>
                <c:formatCode>General</c:formatCode>
                <c:ptCount val="11"/>
                <c:pt idx="0">
                  <c:v>4</c:v>
                </c:pt>
                <c:pt idx="1">
                  <c:v>4</c:v>
                </c:pt>
                <c:pt idx="2">
                  <c:v>4</c:v>
                </c:pt>
                <c:pt idx="3">
                  <c:v>4</c:v>
                </c:pt>
                <c:pt idx="4">
                  <c:v>4</c:v>
                </c:pt>
                <c:pt idx="5">
                  <c:v>4</c:v>
                </c:pt>
                <c:pt idx="6">
                  <c:v>4</c:v>
                </c:pt>
                <c:pt idx="7">
                  <c:v>4</c:v>
                </c:pt>
                <c:pt idx="8">
                  <c:v>4</c:v>
                </c:pt>
                <c:pt idx="9">
                  <c:v>4</c:v>
                </c:pt>
                <c:pt idx="10">
                  <c:v>4</c:v>
                </c:pt>
              </c:numCache>
            </c:numRef>
          </c:val>
          <c:smooth val="0"/>
          <c:extLst>
            <c:ext xmlns:c16="http://schemas.microsoft.com/office/drawing/2014/chart" uri="{C3380CC4-5D6E-409C-BE32-E72D297353CC}">
              <c16:uniqueId val="{00000000-DDAB-44A5-9FD2-268CF69290F8}"/>
            </c:ext>
          </c:extLst>
        </c:ser>
        <c:ser>
          <c:idx val="1"/>
          <c:order val="1"/>
          <c:tx>
            <c:strRef>
              <c:f>'7.4'!$A$51</c:f>
              <c:strCache>
                <c:ptCount val="1"/>
                <c:pt idx="0">
                  <c:v>Nation</c:v>
                </c:pt>
              </c:strCache>
            </c:strRef>
          </c:tx>
          <c:spPr>
            <a:ln w="28575" cap="rnd">
              <a:solidFill>
                <a:schemeClr val="accent2"/>
              </a:solidFill>
              <a:round/>
            </a:ln>
            <a:effectLst/>
          </c:spPr>
          <c:marker>
            <c:symbol val="none"/>
          </c:marker>
          <c:cat>
            <c:strRef>
              <c:f>'7.4'!$B$49:$L$49</c:f>
              <c:strCache>
                <c:ptCount val="11"/>
                <c:pt idx="0">
                  <c:v>Q4 2017</c:v>
                </c:pt>
                <c:pt idx="1">
                  <c:v>Q1 2018</c:v>
                </c:pt>
                <c:pt idx="2">
                  <c:v>Q2 2018</c:v>
                </c:pt>
                <c:pt idx="3">
                  <c:v>Q3 2018</c:v>
                </c:pt>
                <c:pt idx="4">
                  <c:v>Q4 2018</c:v>
                </c:pt>
                <c:pt idx="5">
                  <c:v>Q1 2019</c:v>
                </c:pt>
                <c:pt idx="6">
                  <c:v>Q2 2019</c:v>
                </c:pt>
                <c:pt idx="7">
                  <c:v>Q3 2019</c:v>
                </c:pt>
                <c:pt idx="8">
                  <c:v>Q4 2019</c:v>
                </c:pt>
                <c:pt idx="9">
                  <c:v>Q1 2020</c:v>
                </c:pt>
                <c:pt idx="10">
                  <c:v>Q2 2020</c:v>
                </c:pt>
              </c:strCache>
            </c:strRef>
          </c:cat>
          <c:val>
            <c:numRef>
              <c:f>'7.4'!$B$51:$L$51</c:f>
              <c:numCache>
                <c:formatCode>General</c:formatCode>
                <c:ptCount val="11"/>
                <c:pt idx="0">
                  <c:v>3.1</c:v>
                </c:pt>
                <c:pt idx="1">
                  <c:v>3.1</c:v>
                </c:pt>
                <c:pt idx="2">
                  <c:v>3.1</c:v>
                </c:pt>
                <c:pt idx="3">
                  <c:v>3.1</c:v>
                </c:pt>
                <c:pt idx="4">
                  <c:v>2.8</c:v>
                </c:pt>
                <c:pt idx="5">
                  <c:v>2.9</c:v>
                </c:pt>
                <c:pt idx="6">
                  <c:v>2.9</c:v>
                </c:pt>
                <c:pt idx="7">
                  <c:v>2.9</c:v>
                </c:pt>
                <c:pt idx="8">
                  <c:v>2.9</c:v>
                </c:pt>
                <c:pt idx="9">
                  <c:v>3</c:v>
                </c:pt>
                <c:pt idx="10">
                  <c:v>3.3</c:v>
                </c:pt>
              </c:numCache>
            </c:numRef>
          </c:val>
          <c:smooth val="0"/>
          <c:extLst>
            <c:ext xmlns:c16="http://schemas.microsoft.com/office/drawing/2014/chart" uri="{C3380CC4-5D6E-409C-BE32-E72D297353CC}">
              <c16:uniqueId val="{00000001-DDAB-44A5-9FD2-268CF69290F8}"/>
            </c:ext>
          </c:extLst>
        </c:ser>
        <c:dLbls>
          <c:showLegendKey val="0"/>
          <c:showVal val="0"/>
          <c:showCatName val="0"/>
          <c:showSerName val="0"/>
          <c:showPercent val="0"/>
          <c:showBubbleSize val="0"/>
        </c:dLbls>
        <c:smooth val="0"/>
        <c:axId val="764620080"/>
        <c:axId val="764624672"/>
      </c:lineChart>
      <c:catAx>
        <c:axId val="76462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624672"/>
        <c:crosses val="autoZero"/>
        <c:auto val="1"/>
        <c:lblAlgn val="ctr"/>
        <c:lblOffset val="100"/>
        <c:noMultiLvlLbl val="0"/>
      </c:catAx>
      <c:valAx>
        <c:axId val="764624672"/>
        <c:scaling>
          <c:orientation val="minMax"/>
          <c:max val="5"/>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62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900" b="1" dirty="0"/>
              <a:t>Fig 7.5-3 A/R % Out of Standard - STRATEGY IMPLEMENTATION </a:t>
            </a:r>
          </a:p>
          <a:p>
            <a:pPr>
              <a:defRPr b="1"/>
            </a:pPr>
            <a:r>
              <a:rPr lang="en-US" sz="900" b="1" dirty="0"/>
              <a:t>  Data Source: Power BI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654425933781599E-2"/>
          <c:y val="9.5676303242503313E-2"/>
          <c:w val="0.95927507453875105"/>
          <c:h val="0.76156573984224918"/>
        </c:manualLayout>
      </c:layout>
      <c:lineChart>
        <c:grouping val="standard"/>
        <c:varyColors val="0"/>
        <c:ser>
          <c:idx val="0"/>
          <c:order val="0"/>
          <c:tx>
            <c:strRef>
              <c:f>'7.5'!$C$172</c:f>
              <c:strCache>
                <c:ptCount val="1"/>
                <c:pt idx="0">
                  <c:v>Goal</c:v>
                </c:pt>
              </c:strCache>
            </c:strRef>
          </c:tx>
          <c:spPr>
            <a:ln w="28575" cap="rnd">
              <a:solidFill>
                <a:srgbClr val="00B050"/>
              </a:solidFill>
              <a:round/>
            </a:ln>
            <a:effectLst/>
          </c:spPr>
          <c:marker>
            <c:symbol val="none"/>
          </c:marker>
          <c:cat>
            <c:numRef>
              <c:f>'7.5'!$D$171:$N$171</c:f>
              <c:numCache>
                <c:formatCode>[$-409]mmm\-yy;@</c:formatCode>
                <c:ptCount val="11"/>
                <c:pt idx="0" formatCode="mmm\-yy">
                  <c:v>43647</c:v>
                </c:pt>
                <c:pt idx="1">
                  <c:v>43831</c:v>
                </c:pt>
                <c:pt idx="2" formatCode="mmm\-yy">
                  <c:v>44013</c:v>
                </c:pt>
                <c:pt idx="3" formatCode="mmm\-yy">
                  <c:v>44166</c:v>
                </c:pt>
                <c:pt idx="4" formatCode="mmm\-yy">
                  <c:v>44197</c:v>
                </c:pt>
                <c:pt idx="5" formatCode="mmm\-yy">
                  <c:v>44256</c:v>
                </c:pt>
                <c:pt idx="6" formatCode="mmm\-yy">
                  <c:v>44378</c:v>
                </c:pt>
                <c:pt idx="7" formatCode="mmm\-yy">
                  <c:v>44470</c:v>
                </c:pt>
                <c:pt idx="8" formatCode="mmm\-yy">
                  <c:v>44562</c:v>
                </c:pt>
                <c:pt idx="9" formatCode="mmm\-yy">
                  <c:v>44621</c:v>
                </c:pt>
                <c:pt idx="10" formatCode="mmm\-yy">
                  <c:v>44743</c:v>
                </c:pt>
              </c:numCache>
            </c:numRef>
          </c:cat>
          <c:val>
            <c:numRef>
              <c:f>'7.5'!$D$172:$N$172</c:f>
              <c:numCache>
                <c:formatCode>General</c:formatCode>
                <c:ptCount val="11"/>
                <c:pt idx="0">
                  <c:v>18</c:v>
                </c:pt>
                <c:pt idx="1">
                  <c:v>18</c:v>
                </c:pt>
                <c:pt idx="2">
                  <c:v>18</c:v>
                </c:pt>
                <c:pt idx="3">
                  <c:v>18</c:v>
                </c:pt>
                <c:pt idx="4">
                  <c:v>18</c:v>
                </c:pt>
                <c:pt idx="5">
                  <c:v>18</c:v>
                </c:pt>
                <c:pt idx="6">
                  <c:v>18</c:v>
                </c:pt>
                <c:pt idx="7">
                  <c:v>18</c:v>
                </c:pt>
                <c:pt idx="8">
                  <c:v>18</c:v>
                </c:pt>
                <c:pt idx="9">
                  <c:v>18</c:v>
                </c:pt>
                <c:pt idx="10">
                  <c:v>18</c:v>
                </c:pt>
              </c:numCache>
            </c:numRef>
          </c:val>
          <c:smooth val="0"/>
          <c:extLst>
            <c:ext xmlns:c16="http://schemas.microsoft.com/office/drawing/2014/chart" uri="{C3380CC4-5D6E-409C-BE32-E72D297353CC}">
              <c16:uniqueId val="{00000000-3E0C-4655-A454-D55B4664DBA1}"/>
            </c:ext>
          </c:extLst>
        </c:ser>
        <c:ser>
          <c:idx val="1"/>
          <c:order val="1"/>
          <c:tx>
            <c:strRef>
              <c:f>'7.5'!$C$173</c:f>
              <c:strCache>
                <c:ptCount val="1"/>
                <c:pt idx="0">
                  <c:v>OR Avamere SNFs</c:v>
                </c:pt>
              </c:strCache>
            </c:strRef>
          </c:tx>
          <c:spPr>
            <a:ln w="28575" cap="rnd">
              <a:solidFill>
                <a:schemeClr val="bg1">
                  <a:lumMod val="65000"/>
                </a:schemeClr>
              </a:solidFill>
              <a:round/>
            </a:ln>
            <a:effectLst/>
          </c:spPr>
          <c:marker>
            <c:symbol val="none"/>
          </c:marker>
          <c:cat>
            <c:numRef>
              <c:f>'7.5'!$D$171:$N$171</c:f>
              <c:numCache>
                <c:formatCode>[$-409]mmm\-yy;@</c:formatCode>
                <c:ptCount val="11"/>
                <c:pt idx="0" formatCode="mmm\-yy">
                  <c:v>43647</c:v>
                </c:pt>
                <c:pt idx="1">
                  <c:v>43831</c:v>
                </c:pt>
                <c:pt idx="2" formatCode="mmm\-yy">
                  <c:v>44013</c:v>
                </c:pt>
                <c:pt idx="3" formatCode="mmm\-yy">
                  <c:v>44166</c:v>
                </c:pt>
                <c:pt idx="4" formatCode="mmm\-yy">
                  <c:v>44197</c:v>
                </c:pt>
                <c:pt idx="5" formatCode="mmm\-yy">
                  <c:v>44256</c:v>
                </c:pt>
                <c:pt idx="6" formatCode="mmm\-yy">
                  <c:v>44378</c:v>
                </c:pt>
                <c:pt idx="7" formatCode="mmm\-yy">
                  <c:v>44470</c:v>
                </c:pt>
                <c:pt idx="8" formatCode="mmm\-yy">
                  <c:v>44562</c:v>
                </c:pt>
                <c:pt idx="9" formatCode="mmm\-yy">
                  <c:v>44621</c:v>
                </c:pt>
                <c:pt idx="10" formatCode="mmm\-yy">
                  <c:v>44743</c:v>
                </c:pt>
              </c:numCache>
            </c:numRef>
          </c:cat>
          <c:val>
            <c:numRef>
              <c:f>'7.5'!$D$173:$N$173</c:f>
              <c:numCache>
                <c:formatCode>General</c:formatCode>
                <c:ptCount val="11"/>
                <c:pt idx="0">
                  <c:v>20</c:v>
                </c:pt>
                <c:pt idx="1">
                  <c:v>21.3</c:v>
                </c:pt>
                <c:pt idx="2">
                  <c:v>25.3</c:v>
                </c:pt>
                <c:pt idx="3">
                  <c:v>28.8</c:v>
                </c:pt>
              </c:numCache>
            </c:numRef>
          </c:val>
          <c:smooth val="0"/>
          <c:extLst>
            <c:ext xmlns:c16="http://schemas.microsoft.com/office/drawing/2014/chart" uri="{C3380CC4-5D6E-409C-BE32-E72D297353CC}">
              <c16:uniqueId val="{00000001-3E0C-4655-A454-D55B4664DBA1}"/>
            </c:ext>
          </c:extLst>
        </c:ser>
        <c:ser>
          <c:idx val="2"/>
          <c:order val="2"/>
          <c:tx>
            <c:strRef>
              <c:f>'7.5'!$C$174</c:f>
              <c:strCache>
                <c:ptCount val="1"/>
                <c:pt idx="0">
                  <c:v>Facility</c:v>
                </c:pt>
              </c:strCache>
            </c:strRef>
          </c:tx>
          <c:spPr>
            <a:ln w="28575" cap="rnd">
              <a:solidFill>
                <a:srgbClr val="0070C0"/>
              </a:solidFill>
              <a:round/>
            </a:ln>
            <a:effectLst/>
          </c:spPr>
          <c:marker>
            <c:symbol val="none"/>
          </c:marker>
          <c:cat>
            <c:numRef>
              <c:f>'7.5'!$D$171:$N$171</c:f>
              <c:numCache>
                <c:formatCode>[$-409]mmm\-yy;@</c:formatCode>
                <c:ptCount val="11"/>
                <c:pt idx="0" formatCode="mmm\-yy">
                  <c:v>43647</c:v>
                </c:pt>
                <c:pt idx="1">
                  <c:v>43831</c:v>
                </c:pt>
                <c:pt idx="2" formatCode="mmm\-yy">
                  <c:v>44013</c:v>
                </c:pt>
                <c:pt idx="3" formatCode="mmm\-yy">
                  <c:v>44166</c:v>
                </c:pt>
                <c:pt idx="4" formatCode="mmm\-yy">
                  <c:v>44197</c:v>
                </c:pt>
                <c:pt idx="5" formatCode="mmm\-yy">
                  <c:v>44256</c:v>
                </c:pt>
                <c:pt idx="6" formatCode="mmm\-yy">
                  <c:v>44378</c:v>
                </c:pt>
                <c:pt idx="7" formatCode="mmm\-yy">
                  <c:v>44470</c:v>
                </c:pt>
                <c:pt idx="8" formatCode="mmm\-yy">
                  <c:v>44562</c:v>
                </c:pt>
                <c:pt idx="9" formatCode="mmm\-yy">
                  <c:v>44621</c:v>
                </c:pt>
                <c:pt idx="10" formatCode="mmm\-yy">
                  <c:v>44743</c:v>
                </c:pt>
              </c:numCache>
            </c:numRef>
          </c:cat>
          <c:val>
            <c:numRef>
              <c:f>'7.5'!$D$174:$N$174</c:f>
              <c:numCache>
                <c:formatCode>General</c:formatCode>
                <c:ptCount val="11"/>
                <c:pt idx="0">
                  <c:v>45.9</c:v>
                </c:pt>
                <c:pt idx="1">
                  <c:v>46.4</c:v>
                </c:pt>
                <c:pt idx="2">
                  <c:v>39</c:v>
                </c:pt>
                <c:pt idx="3">
                  <c:v>40.799999999999997</c:v>
                </c:pt>
              </c:numCache>
            </c:numRef>
          </c:val>
          <c:smooth val="0"/>
          <c:extLst>
            <c:ext xmlns:c16="http://schemas.microsoft.com/office/drawing/2014/chart" uri="{C3380CC4-5D6E-409C-BE32-E72D297353CC}">
              <c16:uniqueId val="{00000002-3E0C-4655-A454-D55B4664DBA1}"/>
            </c:ext>
          </c:extLst>
        </c:ser>
        <c:ser>
          <c:idx val="3"/>
          <c:order val="3"/>
          <c:tx>
            <c:strRef>
              <c:f>'7.5'!$C$175</c:f>
              <c:strCache>
                <c:ptCount val="1"/>
                <c:pt idx="0">
                  <c:v>Strategic Goal for Facility</c:v>
                </c:pt>
              </c:strCache>
            </c:strRef>
          </c:tx>
          <c:spPr>
            <a:ln w="28575" cap="rnd">
              <a:solidFill>
                <a:schemeClr val="accent1">
                  <a:lumMod val="60000"/>
                  <a:lumOff val="40000"/>
                </a:schemeClr>
              </a:solidFill>
              <a:round/>
            </a:ln>
            <a:effectLst/>
          </c:spPr>
          <c:marker>
            <c:symbol val="none"/>
          </c:marker>
          <c:cat>
            <c:numRef>
              <c:f>'7.5'!$D$171:$N$171</c:f>
              <c:numCache>
                <c:formatCode>[$-409]mmm\-yy;@</c:formatCode>
                <c:ptCount val="11"/>
                <c:pt idx="0" formatCode="mmm\-yy">
                  <c:v>43647</c:v>
                </c:pt>
                <c:pt idx="1">
                  <c:v>43831</c:v>
                </c:pt>
                <c:pt idx="2" formatCode="mmm\-yy">
                  <c:v>44013</c:v>
                </c:pt>
                <c:pt idx="3" formatCode="mmm\-yy">
                  <c:v>44166</c:v>
                </c:pt>
                <c:pt idx="4" formatCode="mmm\-yy">
                  <c:v>44197</c:v>
                </c:pt>
                <c:pt idx="5" formatCode="mmm\-yy">
                  <c:v>44256</c:v>
                </c:pt>
                <c:pt idx="6" formatCode="mmm\-yy">
                  <c:v>44378</c:v>
                </c:pt>
                <c:pt idx="7" formatCode="mmm\-yy">
                  <c:v>44470</c:v>
                </c:pt>
                <c:pt idx="8" formatCode="mmm\-yy">
                  <c:v>44562</c:v>
                </c:pt>
                <c:pt idx="9" formatCode="mmm\-yy">
                  <c:v>44621</c:v>
                </c:pt>
                <c:pt idx="10" formatCode="mmm\-yy">
                  <c:v>44743</c:v>
                </c:pt>
              </c:numCache>
            </c:numRef>
          </c:cat>
          <c:val>
            <c:numRef>
              <c:f>'7.5'!$D$175:$N$175</c:f>
              <c:numCache>
                <c:formatCode>General</c:formatCode>
                <c:ptCount val="11"/>
                <c:pt idx="5">
                  <c:v>36.72</c:v>
                </c:pt>
                <c:pt idx="6">
                  <c:v>31</c:v>
                </c:pt>
                <c:pt idx="7">
                  <c:v>26.4</c:v>
                </c:pt>
                <c:pt idx="8">
                  <c:v>22.44</c:v>
                </c:pt>
                <c:pt idx="9">
                  <c:v>19.07</c:v>
                </c:pt>
                <c:pt idx="10">
                  <c:v>16.2</c:v>
                </c:pt>
              </c:numCache>
            </c:numRef>
          </c:val>
          <c:smooth val="0"/>
          <c:extLst>
            <c:ext xmlns:c16="http://schemas.microsoft.com/office/drawing/2014/chart" uri="{C3380CC4-5D6E-409C-BE32-E72D297353CC}">
              <c16:uniqueId val="{00000003-3E0C-4655-A454-D55B4664DBA1}"/>
            </c:ext>
          </c:extLst>
        </c:ser>
        <c:dLbls>
          <c:showLegendKey val="0"/>
          <c:showVal val="0"/>
          <c:showCatName val="0"/>
          <c:showSerName val="0"/>
          <c:showPercent val="0"/>
          <c:showBubbleSize val="0"/>
        </c:dLbls>
        <c:smooth val="0"/>
        <c:axId val="763956304"/>
        <c:axId val="763961880"/>
      </c:lineChart>
      <c:dateAx>
        <c:axId val="7639563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961880"/>
        <c:crosses val="autoZero"/>
        <c:auto val="1"/>
        <c:lblOffset val="100"/>
        <c:baseTimeUnit val="months"/>
      </c:dateAx>
      <c:valAx>
        <c:axId val="763961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95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s://www.ahcancal.org/Data-and-Research/LTC-Trend-Tracker/Pages/default.aspx" TargetMode="External"/><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hyperlink" Target="mailto:qualityaward@ahca.org" TargetMode="External"/><Relationship Id="rId1" Type="http://schemas.openxmlformats.org/officeDocument/2006/relationships/hyperlink" Target="https://www.ahcancal.org/Quality/National-Quality-Award-Program" TargetMode="Externa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hyperlink" Target="mailto:jsvoboda@areteliving.com" TargetMode="External"/><Relationship Id="rId9" Type="http://schemas.openxmlformats.org/officeDocument/2006/relationships/image" Target="../media/image26.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www.ahcancal.org/Quality/National-Quality-Award-Program" TargetMode="External"/><Relationship Id="rId7" Type="http://schemas.openxmlformats.org/officeDocument/2006/relationships/image" Target="../media/image26.png"/><Relationship Id="rId12" Type="http://schemas.openxmlformats.org/officeDocument/2006/relationships/hyperlink" Target="mailto:jsvoboda@areteliving.com" TargetMode="External"/><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hyperlink" Target="mailto:qualityaward@ahca.org" TargetMode="External"/><Relationship Id="rId11" Type="http://schemas.openxmlformats.org/officeDocument/2006/relationships/image" Target="../media/image29.svg"/><Relationship Id="rId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hyperlink" Target="https://www.ahcancal.org/Data-and-Research/LTC-Trend-Tracker/Pages/default.aspx"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0FFEE-33A6-4374-A4C9-9B90D927E4E5}"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3787DF63-2521-4456-8902-881467F89A95}">
      <dgm:prSet/>
      <dgm:spPr/>
      <dgm:t>
        <a:bodyPr/>
        <a:lstStyle/>
        <a:p>
          <a:r>
            <a:rPr lang="en-US"/>
            <a:t>Process Improvement</a:t>
          </a:r>
        </a:p>
      </dgm:t>
    </dgm:pt>
    <dgm:pt modelId="{D5F336DF-7D93-4105-8007-554142494B9B}" type="parTrans" cxnId="{903ABC8B-EC9A-423A-A4A4-428102492265}">
      <dgm:prSet/>
      <dgm:spPr/>
      <dgm:t>
        <a:bodyPr/>
        <a:lstStyle/>
        <a:p>
          <a:endParaRPr lang="en-US"/>
        </a:p>
      </dgm:t>
    </dgm:pt>
    <dgm:pt modelId="{AB04BB31-9FE3-412F-9339-41226FB88017}" type="sibTrans" cxnId="{903ABC8B-EC9A-423A-A4A4-428102492265}">
      <dgm:prSet/>
      <dgm:spPr/>
      <dgm:t>
        <a:bodyPr/>
        <a:lstStyle/>
        <a:p>
          <a:endParaRPr lang="en-US"/>
        </a:p>
      </dgm:t>
    </dgm:pt>
    <dgm:pt modelId="{CA0ED6D0-791A-4383-8703-94093AEC7FC5}">
      <dgm:prSet/>
      <dgm:spPr/>
      <dgm:t>
        <a:bodyPr/>
        <a:lstStyle/>
        <a:p>
          <a:r>
            <a:rPr lang="en-US"/>
            <a:t>Root cause analysis</a:t>
          </a:r>
        </a:p>
      </dgm:t>
    </dgm:pt>
    <dgm:pt modelId="{31EB3367-99C0-41A5-A126-1274E9FD3F4E}" type="parTrans" cxnId="{43D05B71-9CD7-4750-91A8-7A75ED34C0CB}">
      <dgm:prSet/>
      <dgm:spPr/>
      <dgm:t>
        <a:bodyPr/>
        <a:lstStyle/>
        <a:p>
          <a:endParaRPr lang="en-US"/>
        </a:p>
      </dgm:t>
    </dgm:pt>
    <dgm:pt modelId="{76FBB5C8-AAEE-4789-B274-EAAD29F856DF}" type="sibTrans" cxnId="{43D05B71-9CD7-4750-91A8-7A75ED34C0CB}">
      <dgm:prSet/>
      <dgm:spPr/>
      <dgm:t>
        <a:bodyPr/>
        <a:lstStyle/>
        <a:p>
          <a:endParaRPr lang="en-US"/>
        </a:p>
      </dgm:t>
    </dgm:pt>
    <dgm:pt modelId="{CAB34BB2-EC81-4399-B649-8D907D75A53E}">
      <dgm:prSet/>
      <dgm:spPr/>
      <dgm:t>
        <a:bodyPr/>
        <a:lstStyle/>
        <a:p>
          <a:r>
            <a:rPr lang="en-US"/>
            <a:t>Data management </a:t>
          </a:r>
        </a:p>
      </dgm:t>
    </dgm:pt>
    <dgm:pt modelId="{BBAFE6C3-D8F7-4B1A-9824-FF93AE791796}" type="parTrans" cxnId="{675B438F-D7CB-47A9-983D-1B4C86A67EEE}">
      <dgm:prSet/>
      <dgm:spPr/>
      <dgm:t>
        <a:bodyPr/>
        <a:lstStyle/>
        <a:p>
          <a:endParaRPr lang="en-US"/>
        </a:p>
      </dgm:t>
    </dgm:pt>
    <dgm:pt modelId="{5B79787F-22F4-4D25-90A7-7ED0870E2DD9}" type="sibTrans" cxnId="{675B438F-D7CB-47A9-983D-1B4C86A67EEE}">
      <dgm:prSet/>
      <dgm:spPr/>
      <dgm:t>
        <a:bodyPr/>
        <a:lstStyle/>
        <a:p>
          <a:endParaRPr lang="en-US"/>
        </a:p>
      </dgm:t>
    </dgm:pt>
    <dgm:pt modelId="{44833355-4AB2-4EA0-9F27-297DF97B9249}">
      <dgm:prSet/>
      <dgm:spPr/>
      <dgm:t>
        <a:bodyPr/>
        <a:lstStyle/>
        <a:p>
          <a:r>
            <a:rPr lang="en-US"/>
            <a:t>Building an effective team culture</a:t>
          </a:r>
        </a:p>
      </dgm:t>
    </dgm:pt>
    <dgm:pt modelId="{C5CAC4D5-EEEE-42C7-A6EF-99955DCFBABC}" type="parTrans" cxnId="{0591A761-0357-4609-9895-4A20375EA92A}">
      <dgm:prSet/>
      <dgm:spPr/>
      <dgm:t>
        <a:bodyPr/>
        <a:lstStyle/>
        <a:p>
          <a:endParaRPr lang="en-US"/>
        </a:p>
      </dgm:t>
    </dgm:pt>
    <dgm:pt modelId="{44DEA31C-2FE6-4A98-BFD5-BE49A5EE20A9}" type="sibTrans" cxnId="{0591A761-0357-4609-9895-4A20375EA92A}">
      <dgm:prSet/>
      <dgm:spPr/>
      <dgm:t>
        <a:bodyPr/>
        <a:lstStyle/>
        <a:p>
          <a:endParaRPr lang="en-US"/>
        </a:p>
      </dgm:t>
    </dgm:pt>
    <dgm:pt modelId="{D9741C71-805F-4FE8-8EB6-B28FF70E08A3}">
      <dgm:prSet/>
      <dgm:spPr/>
      <dgm:t>
        <a:bodyPr/>
        <a:lstStyle/>
        <a:p>
          <a:r>
            <a:rPr lang="en-US" dirty="0"/>
            <a:t>Identification of areas of opportunity across the organization</a:t>
          </a:r>
        </a:p>
      </dgm:t>
    </dgm:pt>
    <dgm:pt modelId="{B5174392-1ABA-4F76-84A2-A295A62FA927}" type="parTrans" cxnId="{BC590FE2-FC6A-49FF-BB7D-BF692F51337A}">
      <dgm:prSet/>
      <dgm:spPr/>
      <dgm:t>
        <a:bodyPr/>
        <a:lstStyle/>
        <a:p>
          <a:endParaRPr lang="en-US"/>
        </a:p>
      </dgm:t>
    </dgm:pt>
    <dgm:pt modelId="{FEE5ACA2-38BB-40C4-8F33-346111568ED7}" type="sibTrans" cxnId="{BC590FE2-FC6A-49FF-BB7D-BF692F51337A}">
      <dgm:prSet/>
      <dgm:spPr/>
      <dgm:t>
        <a:bodyPr/>
        <a:lstStyle/>
        <a:p>
          <a:endParaRPr lang="en-US"/>
        </a:p>
      </dgm:t>
    </dgm:pt>
    <dgm:pt modelId="{FD4509CB-5BB8-4A07-887E-84A16A9638E1}">
      <dgm:prSet/>
      <dgm:spPr/>
      <dgm:t>
        <a:bodyPr/>
        <a:lstStyle/>
        <a:p>
          <a:r>
            <a:rPr lang="en-US"/>
            <a:t>A reminder of what already makes you great</a:t>
          </a:r>
        </a:p>
      </dgm:t>
    </dgm:pt>
    <dgm:pt modelId="{EA00439B-6B34-4F1D-A586-9BD6256D73DA}" type="parTrans" cxnId="{EED6D3C5-510E-483D-BACE-F5992657D359}">
      <dgm:prSet/>
      <dgm:spPr/>
      <dgm:t>
        <a:bodyPr/>
        <a:lstStyle/>
        <a:p>
          <a:endParaRPr lang="en-US"/>
        </a:p>
      </dgm:t>
    </dgm:pt>
    <dgm:pt modelId="{227AB48A-6149-418E-BA1F-FDE3FEDCB8AC}" type="sibTrans" cxnId="{EED6D3C5-510E-483D-BACE-F5992657D359}">
      <dgm:prSet/>
      <dgm:spPr/>
      <dgm:t>
        <a:bodyPr/>
        <a:lstStyle/>
        <a:p>
          <a:endParaRPr lang="en-US"/>
        </a:p>
      </dgm:t>
    </dgm:pt>
    <dgm:pt modelId="{29A25B5E-8925-48DA-B693-7663B103D5AD}" type="pres">
      <dgm:prSet presAssocID="{38A0FFEE-33A6-4374-A4C9-9B90D927E4E5}" presName="linear" presStyleCnt="0">
        <dgm:presLayoutVars>
          <dgm:animLvl val="lvl"/>
          <dgm:resizeHandles val="exact"/>
        </dgm:presLayoutVars>
      </dgm:prSet>
      <dgm:spPr/>
    </dgm:pt>
    <dgm:pt modelId="{963ED786-F56E-49BB-AE50-B941930E8859}" type="pres">
      <dgm:prSet presAssocID="{3787DF63-2521-4456-8902-881467F89A95}" presName="parentText" presStyleLbl="node1" presStyleIdx="0" presStyleCnt="6">
        <dgm:presLayoutVars>
          <dgm:chMax val="0"/>
          <dgm:bulletEnabled val="1"/>
        </dgm:presLayoutVars>
      </dgm:prSet>
      <dgm:spPr/>
    </dgm:pt>
    <dgm:pt modelId="{191A8A8E-6ABC-42E0-BCA7-BCE8B8D436E5}" type="pres">
      <dgm:prSet presAssocID="{AB04BB31-9FE3-412F-9339-41226FB88017}" presName="spacer" presStyleCnt="0"/>
      <dgm:spPr/>
    </dgm:pt>
    <dgm:pt modelId="{A6EAA513-0644-4B89-B81C-61148C4FCB95}" type="pres">
      <dgm:prSet presAssocID="{CA0ED6D0-791A-4383-8703-94093AEC7FC5}" presName="parentText" presStyleLbl="node1" presStyleIdx="1" presStyleCnt="6">
        <dgm:presLayoutVars>
          <dgm:chMax val="0"/>
          <dgm:bulletEnabled val="1"/>
        </dgm:presLayoutVars>
      </dgm:prSet>
      <dgm:spPr/>
    </dgm:pt>
    <dgm:pt modelId="{A1E830D1-5EF0-4641-91E7-C58877665AE1}" type="pres">
      <dgm:prSet presAssocID="{76FBB5C8-AAEE-4789-B274-EAAD29F856DF}" presName="spacer" presStyleCnt="0"/>
      <dgm:spPr/>
    </dgm:pt>
    <dgm:pt modelId="{501A78FE-254C-4B6A-9463-87EB793814E8}" type="pres">
      <dgm:prSet presAssocID="{CAB34BB2-EC81-4399-B649-8D907D75A53E}" presName="parentText" presStyleLbl="node1" presStyleIdx="2" presStyleCnt="6">
        <dgm:presLayoutVars>
          <dgm:chMax val="0"/>
          <dgm:bulletEnabled val="1"/>
        </dgm:presLayoutVars>
      </dgm:prSet>
      <dgm:spPr/>
    </dgm:pt>
    <dgm:pt modelId="{D77644A8-F6C2-45B0-8EF0-7D59AB032861}" type="pres">
      <dgm:prSet presAssocID="{5B79787F-22F4-4D25-90A7-7ED0870E2DD9}" presName="spacer" presStyleCnt="0"/>
      <dgm:spPr/>
    </dgm:pt>
    <dgm:pt modelId="{FA71FBEA-4AA1-4430-B34D-45FE1224B4AE}" type="pres">
      <dgm:prSet presAssocID="{44833355-4AB2-4EA0-9F27-297DF97B9249}" presName="parentText" presStyleLbl="node1" presStyleIdx="3" presStyleCnt="6">
        <dgm:presLayoutVars>
          <dgm:chMax val="0"/>
          <dgm:bulletEnabled val="1"/>
        </dgm:presLayoutVars>
      </dgm:prSet>
      <dgm:spPr/>
    </dgm:pt>
    <dgm:pt modelId="{28B44F3D-9338-4AF0-A9DC-FCEDDA391CD2}" type="pres">
      <dgm:prSet presAssocID="{44DEA31C-2FE6-4A98-BFD5-BE49A5EE20A9}" presName="spacer" presStyleCnt="0"/>
      <dgm:spPr/>
    </dgm:pt>
    <dgm:pt modelId="{ACDCBC46-801D-49F2-90ED-BBCFAE6CA77F}" type="pres">
      <dgm:prSet presAssocID="{D9741C71-805F-4FE8-8EB6-B28FF70E08A3}" presName="parentText" presStyleLbl="node1" presStyleIdx="4" presStyleCnt="6">
        <dgm:presLayoutVars>
          <dgm:chMax val="0"/>
          <dgm:bulletEnabled val="1"/>
        </dgm:presLayoutVars>
      </dgm:prSet>
      <dgm:spPr/>
    </dgm:pt>
    <dgm:pt modelId="{ADD56DF0-9198-4B44-8378-11C6A2138429}" type="pres">
      <dgm:prSet presAssocID="{FEE5ACA2-38BB-40C4-8F33-346111568ED7}" presName="spacer" presStyleCnt="0"/>
      <dgm:spPr/>
    </dgm:pt>
    <dgm:pt modelId="{FD79643E-E4D9-4DC0-9E86-60C6D88B7CD0}" type="pres">
      <dgm:prSet presAssocID="{FD4509CB-5BB8-4A07-887E-84A16A9638E1}" presName="parentText" presStyleLbl="node1" presStyleIdx="5" presStyleCnt="6">
        <dgm:presLayoutVars>
          <dgm:chMax val="0"/>
          <dgm:bulletEnabled val="1"/>
        </dgm:presLayoutVars>
      </dgm:prSet>
      <dgm:spPr/>
    </dgm:pt>
  </dgm:ptLst>
  <dgm:cxnLst>
    <dgm:cxn modelId="{92AD8F24-D2C2-4DD8-BB20-6CD2140BE29E}" type="presOf" srcId="{D9741C71-805F-4FE8-8EB6-B28FF70E08A3}" destId="{ACDCBC46-801D-49F2-90ED-BBCFAE6CA77F}" srcOrd="0" destOrd="0" presId="urn:microsoft.com/office/officeart/2005/8/layout/vList2"/>
    <dgm:cxn modelId="{60400D61-A027-4FCA-AD77-6649C7A5CCF6}" type="presOf" srcId="{CAB34BB2-EC81-4399-B649-8D907D75A53E}" destId="{501A78FE-254C-4B6A-9463-87EB793814E8}" srcOrd="0" destOrd="0" presId="urn:microsoft.com/office/officeart/2005/8/layout/vList2"/>
    <dgm:cxn modelId="{0591A761-0357-4609-9895-4A20375EA92A}" srcId="{38A0FFEE-33A6-4374-A4C9-9B90D927E4E5}" destId="{44833355-4AB2-4EA0-9F27-297DF97B9249}" srcOrd="3" destOrd="0" parTransId="{C5CAC4D5-EEEE-42C7-A6EF-99955DCFBABC}" sibTransId="{44DEA31C-2FE6-4A98-BFD5-BE49A5EE20A9}"/>
    <dgm:cxn modelId="{CFD6D06A-6244-41BB-B04F-A8B967F95457}" type="presOf" srcId="{38A0FFEE-33A6-4374-A4C9-9B90D927E4E5}" destId="{29A25B5E-8925-48DA-B693-7663B103D5AD}" srcOrd="0" destOrd="0" presId="urn:microsoft.com/office/officeart/2005/8/layout/vList2"/>
    <dgm:cxn modelId="{43D05B71-9CD7-4750-91A8-7A75ED34C0CB}" srcId="{38A0FFEE-33A6-4374-A4C9-9B90D927E4E5}" destId="{CA0ED6D0-791A-4383-8703-94093AEC7FC5}" srcOrd="1" destOrd="0" parTransId="{31EB3367-99C0-41A5-A126-1274E9FD3F4E}" sibTransId="{76FBB5C8-AAEE-4789-B274-EAAD29F856DF}"/>
    <dgm:cxn modelId="{903ABC8B-EC9A-423A-A4A4-428102492265}" srcId="{38A0FFEE-33A6-4374-A4C9-9B90D927E4E5}" destId="{3787DF63-2521-4456-8902-881467F89A95}" srcOrd="0" destOrd="0" parTransId="{D5F336DF-7D93-4105-8007-554142494B9B}" sibTransId="{AB04BB31-9FE3-412F-9339-41226FB88017}"/>
    <dgm:cxn modelId="{675B438F-D7CB-47A9-983D-1B4C86A67EEE}" srcId="{38A0FFEE-33A6-4374-A4C9-9B90D927E4E5}" destId="{CAB34BB2-EC81-4399-B649-8D907D75A53E}" srcOrd="2" destOrd="0" parTransId="{BBAFE6C3-D8F7-4B1A-9824-FF93AE791796}" sibTransId="{5B79787F-22F4-4D25-90A7-7ED0870E2DD9}"/>
    <dgm:cxn modelId="{816A73A4-9EA3-4543-9779-DA4C40D41486}" type="presOf" srcId="{CA0ED6D0-791A-4383-8703-94093AEC7FC5}" destId="{A6EAA513-0644-4B89-B81C-61148C4FCB95}" srcOrd="0" destOrd="0" presId="urn:microsoft.com/office/officeart/2005/8/layout/vList2"/>
    <dgm:cxn modelId="{3F781BB2-FFD7-4803-B01A-6BD8A6DB805F}" type="presOf" srcId="{FD4509CB-5BB8-4A07-887E-84A16A9638E1}" destId="{FD79643E-E4D9-4DC0-9E86-60C6D88B7CD0}" srcOrd="0" destOrd="0" presId="urn:microsoft.com/office/officeart/2005/8/layout/vList2"/>
    <dgm:cxn modelId="{EED6D3C5-510E-483D-BACE-F5992657D359}" srcId="{38A0FFEE-33A6-4374-A4C9-9B90D927E4E5}" destId="{FD4509CB-5BB8-4A07-887E-84A16A9638E1}" srcOrd="5" destOrd="0" parTransId="{EA00439B-6B34-4F1D-A586-9BD6256D73DA}" sibTransId="{227AB48A-6149-418E-BA1F-FDE3FEDCB8AC}"/>
    <dgm:cxn modelId="{5C94C9DB-4E4B-4FB4-9B03-CC8E4BA10707}" type="presOf" srcId="{44833355-4AB2-4EA0-9F27-297DF97B9249}" destId="{FA71FBEA-4AA1-4430-B34D-45FE1224B4AE}" srcOrd="0" destOrd="0" presId="urn:microsoft.com/office/officeart/2005/8/layout/vList2"/>
    <dgm:cxn modelId="{BC590FE2-FC6A-49FF-BB7D-BF692F51337A}" srcId="{38A0FFEE-33A6-4374-A4C9-9B90D927E4E5}" destId="{D9741C71-805F-4FE8-8EB6-B28FF70E08A3}" srcOrd="4" destOrd="0" parTransId="{B5174392-1ABA-4F76-84A2-A295A62FA927}" sibTransId="{FEE5ACA2-38BB-40C4-8F33-346111568ED7}"/>
    <dgm:cxn modelId="{7FC119F7-797E-4D2D-8E62-E433C964D755}" type="presOf" srcId="{3787DF63-2521-4456-8902-881467F89A95}" destId="{963ED786-F56E-49BB-AE50-B941930E8859}" srcOrd="0" destOrd="0" presId="urn:microsoft.com/office/officeart/2005/8/layout/vList2"/>
    <dgm:cxn modelId="{F8F462A3-73F9-44D1-9D32-FACAE1B70650}" type="presParOf" srcId="{29A25B5E-8925-48DA-B693-7663B103D5AD}" destId="{963ED786-F56E-49BB-AE50-B941930E8859}" srcOrd="0" destOrd="0" presId="urn:microsoft.com/office/officeart/2005/8/layout/vList2"/>
    <dgm:cxn modelId="{214A6894-47D4-4A3C-BC50-E731E7C2BC91}" type="presParOf" srcId="{29A25B5E-8925-48DA-B693-7663B103D5AD}" destId="{191A8A8E-6ABC-42E0-BCA7-BCE8B8D436E5}" srcOrd="1" destOrd="0" presId="urn:microsoft.com/office/officeart/2005/8/layout/vList2"/>
    <dgm:cxn modelId="{A8BFE932-B017-47EE-893C-528343CACD3E}" type="presParOf" srcId="{29A25B5E-8925-48DA-B693-7663B103D5AD}" destId="{A6EAA513-0644-4B89-B81C-61148C4FCB95}" srcOrd="2" destOrd="0" presId="urn:microsoft.com/office/officeart/2005/8/layout/vList2"/>
    <dgm:cxn modelId="{F3086253-43B1-4ED2-9CD3-56392264D66B}" type="presParOf" srcId="{29A25B5E-8925-48DA-B693-7663B103D5AD}" destId="{A1E830D1-5EF0-4641-91E7-C58877665AE1}" srcOrd="3" destOrd="0" presId="urn:microsoft.com/office/officeart/2005/8/layout/vList2"/>
    <dgm:cxn modelId="{D1D1B411-52C9-4C51-9FBC-95013F2977DB}" type="presParOf" srcId="{29A25B5E-8925-48DA-B693-7663B103D5AD}" destId="{501A78FE-254C-4B6A-9463-87EB793814E8}" srcOrd="4" destOrd="0" presId="urn:microsoft.com/office/officeart/2005/8/layout/vList2"/>
    <dgm:cxn modelId="{DE85494A-7D95-4049-95C2-6DB0F7C3E596}" type="presParOf" srcId="{29A25B5E-8925-48DA-B693-7663B103D5AD}" destId="{D77644A8-F6C2-45B0-8EF0-7D59AB032861}" srcOrd="5" destOrd="0" presId="urn:microsoft.com/office/officeart/2005/8/layout/vList2"/>
    <dgm:cxn modelId="{AB176107-0818-4744-875B-C759A26DD971}" type="presParOf" srcId="{29A25B5E-8925-48DA-B693-7663B103D5AD}" destId="{FA71FBEA-4AA1-4430-B34D-45FE1224B4AE}" srcOrd="6" destOrd="0" presId="urn:microsoft.com/office/officeart/2005/8/layout/vList2"/>
    <dgm:cxn modelId="{A5B60E32-2C75-4EA9-AC4A-50CEAD849F60}" type="presParOf" srcId="{29A25B5E-8925-48DA-B693-7663B103D5AD}" destId="{28B44F3D-9338-4AF0-A9DC-FCEDDA391CD2}" srcOrd="7" destOrd="0" presId="urn:microsoft.com/office/officeart/2005/8/layout/vList2"/>
    <dgm:cxn modelId="{DF730341-1C17-4BF0-AB23-2F99A3490DCF}" type="presParOf" srcId="{29A25B5E-8925-48DA-B693-7663B103D5AD}" destId="{ACDCBC46-801D-49F2-90ED-BBCFAE6CA77F}" srcOrd="8" destOrd="0" presId="urn:microsoft.com/office/officeart/2005/8/layout/vList2"/>
    <dgm:cxn modelId="{10F7632D-0409-40CD-9E0C-F87FC724174F}" type="presParOf" srcId="{29A25B5E-8925-48DA-B693-7663B103D5AD}" destId="{ADD56DF0-9198-4B44-8378-11C6A2138429}" srcOrd="9" destOrd="0" presId="urn:microsoft.com/office/officeart/2005/8/layout/vList2"/>
    <dgm:cxn modelId="{F198FA91-BED1-48F2-8B6F-B0732C7F99DE}" type="presParOf" srcId="{29A25B5E-8925-48DA-B693-7663B103D5AD}" destId="{FD79643E-E4D9-4DC0-9E86-60C6D88B7CD0}"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81AD86-65F1-4CDC-A87E-6577BAEC1F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B041B62-DE38-4B8F-85A5-17BBB79179C6}">
      <dgm:prSet/>
      <dgm:spPr/>
      <dgm:t>
        <a:bodyPr/>
        <a:lstStyle/>
        <a:p>
          <a:r>
            <a:rPr lang="en-US"/>
            <a:t>Quality Award Website:  </a:t>
          </a:r>
          <a:r>
            <a:rPr lang="en-US">
              <a:hlinkClick xmlns:r="http://schemas.openxmlformats.org/officeDocument/2006/relationships" r:id="rId1"/>
            </a:rPr>
            <a:t>https://www.ahcancal.org/Quality/National-Quality-Award-Program</a:t>
          </a:r>
          <a:endParaRPr lang="en-US"/>
        </a:p>
      </dgm:t>
    </dgm:pt>
    <dgm:pt modelId="{F2DE2009-FA87-4735-BB47-512CC273C30F}" type="parTrans" cxnId="{D203B19C-C0FF-4C98-B48E-79DF6DEC70DF}">
      <dgm:prSet/>
      <dgm:spPr/>
      <dgm:t>
        <a:bodyPr/>
        <a:lstStyle/>
        <a:p>
          <a:endParaRPr lang="en-US"/>
        </a:p>
      </dgm:t>
    </dgm:pt>
    <dgm:pt modelId="{8B4AF7F5-A2DE-4C75-96C7-2C98FEB7876A}" type="sibTrans" cxnId="{D203B19C-C0FF-4C98-B48E-79DF6DEC70DF}">
      <dgm:prSet/>
      <dgm:spPr/>
      <dgm:t>
        <a:bodyPr/>
        <a:lstStyle/>
        <a:p>
          <a:endParaRPr lang="en-US"/>
        </a:p>
      </dgm:t>
    </dgm:pt>
    <dgm:pt modelId="{275D38E2-5DEB-48B9-8BC5-9DCC65008FDA}">
      <dgm:prSet/>
      <dgm:spPr/>
      <dgm:t>
        <a:bodyPr/>
        <a:lstStyle/>
        <a:p>
          <a:r>
            <a:rPr lang="en-US"/>
            <a:t>Quality Award Questions: </a:t>
          </a:r>
          <a:r>
            <a:rPr lang="en-US">
              <a:hlinkClick xmlns:r="http://schemas.openxmlformats.org/officeDocument/2006/relationships" r:id="rId2"/>
            </a:rPr>
            <a:t>qualityaward@ahca.org</a:t>
          </a:r>
          <a:endParaRPr lang="en-US"/>
        </a:p>
      </dgm:t>
    </dgm:pt>
    <dgm:pt modelId="{1325DC87-3356-4F6A-BA1E-E3FF9735F0D5}" type="parTrans" cxnId="{B6F18962-3830-4C74-A2F0-3B686A14E94E}">
      <dgm:prSet/>
      <dgm:spPr/>
      <dgm:t>
        <a:bodyPr/>
        <a:lstStyle/>
        <a:p>
          <a:endParaRPr lang="en-US"/>
        </a:p>
      </dgm:t>
    </dgm:pt>
    <dgm:pt modelId="{F4240F2C-DCEB-41C1-86F8-9D722D5D3B6B}" type="sibTrans" cxnId="{B6F18962-3830-4C74-A2F0-3B686A14E94E}">
      <dgm:prSet/>
      <dgm:spPr/>
      <dgm:t>
        <a:bodyPr/>
        <a:lstStyle/>
        <a:p>
          <a:endParaRPr lang="en-US"/>
        </a:p>
      </dgm:t>
    </dgm:pt>
    <dgm:pt modelId="{167DC309-9084-440C-B8F1-55B370EFCF2B}">
      <dgm:prSet/>
      <dgm:spPr/>
      <dgm:t>
        <a:bodyPr/>
        <a:lstStyle/>
        <a:p>
          <a:r>
            <a:rPr lang="en-US"/>
            <a:t>Long Term Care Trend Tracker Website: </a:t>
          </a:r>
          <a:r>
            <a:rPr lang="en-US">
              <a:hlinkClick xmlns:r="http://schemas.openxmlformats.org/officeDocument/2006/relationships" r:id="rId3"/>
            </a:rPr>
            <a:t>https://www.ahcancal.org/Data-and-Research/LTC-Trend-Tracker/Pages/default.aspx</a:t>
          </a:r>
          <a:endParaRPr lang="en-US"/>
        </a:p>
      </dgm:t>
    </dgm:pt>
    <dgm:pt modelId="{8A0BF2A3-B4E4-495B-AAB3-1379EFD150A9}" type="parTrans" cxnId="{C0A1B23F-F1A7-4E1D-A507-C5BEC604B65F}">
      <dgm:prSet/>
      <dgm:spPr/>
      <dgm:t>
        <a:bodyPr/>
        <a:lstStyle/>
        <a:p>
          <a:endParaRPr lang="en-US"/>
        </a:p>
      </dgm:t>
    </dgm:pt>
    <dgm:pt modelId="{7E59AB33-881B-4284-8638-219CD544952F}" type="sibTrans" cxnId="{C0A1B23F-F1A7-4E1D-A507-C5BEC604B65F}">
      <dgm:prSet/>
      <dgm:spPr/>
      <dgm:t>
        <a:bodyPr/>
        <a:lstStyle/>
        <a:p>
          <a:endParaRPr lang="en-US"/>
        </a:p>
      </dgm:t>
    </dgm:pt>
    <dgm:pt modelId="{AAF071A6-672E-4B79-B75E-BF825DD6797F}">
      <dgm:prSet/>
      <dgm:spPr/>
      <dgm:t>
        <a:bodyPr/>
        <a:lstStyle/>
        <a:p>
          <a:r>
            <a:rPr lang="en-US"/>
            <a:t>Jennifer Svoboda: </a:t>
          </a:r>
          <a:r>
            <a:rPr lang="en-US">
              <a:hlinkClick xmlns:r="http://schemas.openxmlformats.org/officeDocument/2006/relationships" r:id="rId4"/>
            </a:rPr>
            <a:t>jsvoboda@areteliving.com</a:t>
          </a:r>
          <a:endParaRPr lang="en-US"/>
        </a:p>
      </dgm:t>
    </dgm:pt>
    <dgm:pt modelId="{0109A9B5-8632-4D69-88FD-D8406F233240}" type="parTrans" cxnId="{6D3562CA-A745-43A0-80AA-F574BD432BFE}">
      <dgm:prSet/>
      <dgm:spPr/>
      <dgm:t>
        <a:bodyPr/>
        <a:lstStyle/>
        <a:p>
          <a:endParaRPr lang="en-US"/>
        </a:p>
      </dgm:t>
    </dgm:pt>
    <dgm:pt modelId="{527D4747-01E5-4547-BDE9-18FC08363476}" type="sibTrans" cxnId="{6D3562CA-A745-43A0-80AA-F574BD432BFE}">
      <dgm:prSet/>
      <dgm:spPr/>
      <dgm:t>
        <a:bodyPr/>
        <a:lstStyle/>
        <a:p>
          <a:endParaRPr lang="en-US"/>
        </a:p>
      </dgm:t>
    </dgm:pt>
    <dgm:pt modelId="{B8BDDA87-4E7B-4945-BCA4-5B0F5464589F}" type="pres">
      <dgm:prSet presAssocID="{A681AD86-65F1-4CDC-A87E-6577BAEC1F1C}" presName="root" presStyleCnt="0">
        <dgm:presLayoutVars>
          <dgm:dir/>
          <dgm:resizeHandles val="exact"/>
        </dgm:presLayoutVars>
      </dgm:prSet>
      <dgm:spPr/>
    </dgm:pt>
    <dgm:pt modelId="{47E60363-3130-435E-832F-0DF5BE4C1840}" type="pres">
      <dgm:prSet presAssocID="{7B041B62-DE38-4B8F-85A5-17BBB79179C6}" presName="compNode" presStyleCnt="0"/>
      <dgm:spPr/>
    </dgm:pt>
    <dgm:pt modelId="{07078716-2F23-4ABE-A483-A6680A6672E1}" type="pres">
      <dgm:prSet presAssocID="{7B041B62-DE38-4B8F-85A5-17BBB79179C6}" presName="bgRect" presStyleLbl="bgShp" presStyleIdx="0" presStyleCnt="4"/>
      <dgm:spPr/>
    </dgm:pt>
    <dgm:pt modelId="{C2C0A618-F201-439F-886A-3E3DC5088D47}" type="pres">
      <dgm:prSet presAssocID="{7B041B62-DE38-4B8F-85A5-17BBB79179C6}"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0F5D420-959F-41CF-810A-325D1CC3BA95}" type="pres">
      <dgm:prSet presAssocID="{7B041B62-DE38-4B8F-85A5-17BBB79179C6}" presName="spaceRect" presStyleCnt="0"/>
      <dgm:spPr/>
    </dgm:pt>
    <dgm:pt modelId="{ED326168-880E-4850-8D23-39328DBF11DB}" type="pres">
      <dgm:prSet presAssocID="{7B041B62-DE38-4B8F-85A5-17BBB79179C6}" presName="parTx" presStyleLbl="revTx" presStyleIdx="0" presStyleCnt="4">
        <dgm:presLayoutVars>
          <dgm:chMax val="0"/>
          <dgm:chPref val="0"/>
        </dgm:presLayoutVars>
      </dgm:prSet>
      <dgm:spPr/>
    </dgm:pt>
    <dgm:pt modelId="{619E516B-0392-45C8-8D89-D8F783F379F8}" type="pres">
      <dgm:prSet presAssocID="{8B4AF7F5-A2DE-4C75-96C7-2C98FEB7876A}" presName="sibTrans" presStyleCnt="0"/>
      <dgm:spPr/>
    </dgm:pt>
    <dgm:pt modelId="{76CF824B-7916-474D-AD01-4B1FC1800739}" type="pres">
      <dgm:prSet presAssocID="{275D38E2-5DEB-48B9-8BC5-9DCC65008FDA}" presName="compNode" presStyleCnt="0"/>
      <dgm:spPr/>
    </dgm:pt>
    <dgm:pt modelId="{D794C24F-4A34-4AC0-AE76-3CDA8956FC64}" type="pres">
      <dgm:prSet presAssocID="{275D38E2-5DEB-48B9-8BC5-9DCC65008FDA}" presName="bgRect" presStyleLbl="bgShp" presStyleIdx="1" presStyleCnt="4"/>
      <dgm:spPr/>
    </dgm:pt>
    <dgm:pt modelId="{7C94781B-5081-4045-A924-7A64FE70A42A}" type="pres">
      <dgm:prSet presAssocID="{275D38E2-5DEB-48B9-8BC5-9DCC65008FDA}"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89BAC797-DCB3-4971-9BB3-0EBCA1EA0C58}" type="pres">
      <dgm:prSet presAssocID="{275D38E2-5DEB-48B9-8BC5-9DCC65008FDA}" presName="spaceRect" presStyleCnt="0"/>
      <dgm:spPr/>
    </dgm:pt>
    <dgm:pt modelId="{FE42F5CA-E171-49D0-AA9B-29DFD94606BE}" type="pres">
      <dgm:prSet presAssocID="{275D38E2-5DEB-48B9-8BC5-9DCC65008FDA}" presName="parTx" presStyleLbl="revTx" presStyleIdx="1" presStyleCnt="4">
        <dgm:presLayoutVars>
          <dgm:chMax val="0"/>
          <dgm:chPref val="0"/>
        </dgm:presLayoutVars>
      </dgm:prSet>
      <dgm:spPr/>
    </dgm:pt>
    <dgm:pt modelId="{5C96B5CD-00EB-4C64-A407-7591219E8764}" type="pres">
      <dgm:prSet presAssocID="{F4240F2C-DCEB-41C1-86F8-9D722D5D3B6B}" presName="sibTrans" presStyleCnt="0"/>
      <dgm:spPr/>
    </dgm:pt>
    <dgm:pt modelId="{8025FB62-53C8-4DC4-8CC9-7CCAB0F69D4D}" type="pres">
      <dgm:prSet presAssocID="{167DC309-9084-440C-B8F1-55B370EFCF2B}" presName="compNode" presStyleCnt="0"/>
      <dgm:spPr/>
    </dgm:pt>
    <dgm:pt modelId="{F9D859CC-D3BC-461F-A67F-8E7EDB08EF51}" type="pres">
      <dgm:prSet presAssocID="{167DC309-9084-440C-B8F1-55B370EFCF2B}" presName="bgRect" presStyleLbl="bgShp" presStyleIdx="2" presStyleCnt="4"/>
      <dgm:spPr/>
    </dgm:pt>
    <dgm:pt modelId="{7A0FD620-4820-4974-9B99-7DB82AB5FC51}" type="pres">
      <dgm:prSet presAssocID="{167DC309-9084-440C-B8F1-55B370EFCF2B}"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rection"/>
        </a:ext>
      </dgm:extLst>
    </dgm:pt>
    <dgm:pt modelId="{6DA4E1CF-E014-4B86-8FC9-B851C6251C56}" type="pres">
      <dgm:prSet presAssocID="{167DC309-9084-440C-B8F1-55B370EFCF2B}" presName="spaceRect" presStyleCnt="0"/>
      <dgm:spPr/>
    </dgm:pt>
    <dgm:pt modelId="{CFB21F6A-AE24-443D-980A-701D259ACC86}" type="pres">
      <dgm:prSet presAssocID="{167DC309-9084-440C-B8F1-55B370EFCF2B}" presName="parTx" presStyleLbl="revTx" presStyleIdx="2" presStyleCnt="4">
        <dgm:presLayoutVars>
          <dgm:chMax val="0"/>
          <dgm:chPref val="0"/>
        </dgm:presLayoutVars>
      </dgm:prSet>
      <dgm:spPr/>
    </dgm:pt>
    <dgm:pt modelId="{08377E08-ACC8-4355-AFEE-DD788EC3C7AA}" type="pres">
      <dgm:prSet presAssocID="{7E59AB33-881B-4284-8638-219CD544952F}" presName="sibTrans" presStyleCnt="0"/>
      <dgm:spPr/>
    </dgm:pt>
    <dgm:pt modelId="{1ED3E1C0-95E1-45E0-AF89-170DCF176964}" type="pres">
      <dgm:prSet presAssocID="{AAF071A6-672E-4B79-B75E-BF825DD6797F}" presName="compNode" presStyleCnt="0"/>
      <dgm:spPr/>
    </dgm:pt>
    <dgm:pt modelId="{DED1DFDB-C626-41B8-B7BB-08B5C99D9573}" type="pres">
      <dgm:prSet presAssocID="{AAF071A6-672E-4B79-B75E-BF825DD6797F}" presName="bgRect" presStyleLbl="bgShp" presStyleIdx="3" presStyleCnt="4"/>
      <dgm:spPr/>
    </dgm:pt>
    <dgm:pt modelId="{07C3D5FD-D8BE-4250-8D62-60F1FC8454B7}" type="pres">
      <dgm:prSet presAssocID="{AAF071A6-672E-4B79-B75E-BF825DD6797F}"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nvelope"/>
        </a:ext>
      </dgm:extLst>
    </dgm:pt>
    <dgm:pt modelId="{CFC22CCE-8689-4F55-9C7F-690DD935A44F}" type="pres">
      <dgm:prSet presAssocID="{AAF071A6-672E-4B79-B75E-BF825DD6797F}" presName="spaceRect" presStyleCnt="0"/>
      <dgm:spPr/>
    </dgm:pt>
    <dgm:pt modelId="{5A064E10-09F9-4D4E-AC8C-7A01BE929B60}" type="pres">
      <dgm:prSet presAssocID="{AAF071A6-672E-4B79-B75E-BF825DD6797F}" presName="parTx" presStyleLbl="revTx" presStyleIdx="3" presStyleCnt="4">
        <dgm:presLayoutVars>
          <dgm:chMax val="0"/>
          <dgm:chPref val="0"/>
        </dgm:presLayoutVars>
      </dgm:prSet>
      <dgm:spPr/>
    </dgm:pt>
  </dgm:ptLst>
  <dgm:cxnLst>
    <dgm:cxn modelId="{124D3B1F-7C49-47F2-AAC7-D66D5C984368}" type="presOf" srcId="{275D38E2-5DEB-48B9-8BC5-9DCC65008FDA}" destId="{FE42F5CA-E171-49D0-AA9B-29DFD94606BE}" srcOrd="0" destOrd="0" presId="urn:microsoft.com/office/officeart/2018/2/layout/IconVerticalSolidList"/>
    <dgm:cxn modelId="{C0A1B23F-F1A7-4E1D-A507-C5BEC604B65F}" srcId="{A681AD86-65F1-4CDC-A87E-6577BAEC1F1C}" destId="{167DC309-9084-440C-B8F1-55B370EFCF2B}" srcOrd="2" destOrd="0" parTransId="{8A0BF2A3-B4E4-495B-AAB3-1379EFD150A9}" sibTransId="{7E59AB33-881B-4284-8638-219CD544952F}"/>
    <dgm:cxn modelId="{B6F18962-3830-4C74-A2F0-3B686A14E94E}" srcId="{A681AD86-65F1-4CDC-A87E-6577BAEC1F1C}" destId="{275D38E2-5DEB-48B9-8BC5-9DCC65008FDA}" srcOrd="1" destOrd="0" parTransId="{1325DC87-3356-4F6A-BA1E-E3FF9735F0D5}" sibTransId="{F4240F2C-DCEB-41C1-86F8-9D722D5D3B6B}"/>
    <dgm:cxn modelId="{60C2BC53-A445-41D0-A78B-75325E3DAFAE}" type="presOf" srcId="{7B041B62-DE38-4B8F-85A5-17BBB79179C6}" destId="{ED326168-880E-4850-8D23-39328DBF11DB}" srcOrd="0" destOrd="0" presId="urn:microsoft.com/office/officeart/2018/2/layout/IconVerticalSolidList"/>
    <dgm:cxn modelId="{FB35C897-51A6-4392-AD31-AAE268F8D230}" type="presOf" srcId="{167DC309-9084-440C-B8F1-55B370EFCF2B}" destId="{CFB21F6A-AE24-443D-980A-701D259ACC86}" srcOrd="0" destOrd="0" presId="urn:microsoft.com/office/officeart/2018/2/layout/IconVerticalSolidList"/>
    <dgm:cxn modelId="{D203B19C-C0FF-4C98-B48E-79DF6DEC70DF}" srcId="{A681AD86-65F1-4CDC-A87E-6577BAEC1F1C}" destId="{7B041B62-DE38-4B8F-85A5-17BBB79179C6}" srcOrd="0" destOrd="0" parTransId="{F2DE2009-FA87-4735-BB47-512CC273C30F}" sibTransId="{8B4AF7F5-A2DE-4C75-96C7-2C98FEB7876A}"/>
    <dgm:cxn modelId="{6D3562CA-A745-43A0-80AA-F574BD432BFE}" srcId="{A681AD86-65F1-4CDC-A87E-6577BAEC1F1C}" destId="{AAF071A6-672E-4B79-B75E-BF825DD6797F}" srcOrd="3" destOrd="0" parTransId="{0109A9B5-8632-4D69-88FD-D8406F233240}" sibTransId="{527D4747-01E5-4547-BDE9-18FC08363476}"/>
    <dgm:cxn modelId="{EC834DDC-59D4-469C-83DB-B1C4EEE3CE83}" type="presOf" srcId="{A681AD86-65F1-4CDC-A87E-6577BAEC1F1C}" destId="{B8BDDA87-4E7B-4945-BCA4-5B0F5464589F}" srcOrd="0" destOrd="0" presId="urn:microsoft.com/office/officeart/2018/2/layout/IconVerticalSolidList"/>
    <dgm:cxn modelId="{18B773E1-4282-4BDD-BE46-7431BAC2A2B0}" type="presOf" srcId="{AAF071A6-672E-4B79-B75E-BF825DD6797F}" destId="{5A064E10-09F9-4D4E-AC8C-7A01BE929B60}" srcOrd="0" destOrd="0" presId="urn:microsoft.com/office/officeart/2018/2/layout/IconVerticalSolidList"/>
    <dgm:cxn modelId="{432B6597-6D79-4DBB-96F9-BCEF7ABD7F9E}" type="presParOf" srcId="{B8BDDA87-4E7B-4945-BCA4-5B0F5464589F}" destId="{47E60363-3130-435E-832F-0DF5BE4C1840}" srcOrd="0" destOrd="0" presId="urn:microsoft.com/office/officeart/2018/2/layout/IconVerticalSolidList"/>
    <dgm:cxn modelId="{58CF63CC-2790-4540-A55E-E6E888FAFFE0}" type="presParOf" srcId="{47E60363-3130-435E-832F-0DF5BE4C1840}" destId="{07078716-2F23-4ABE-A483-A6680A6672E1}" srcOrd="0" destOrd="0" presId="urn:microsoft.com/office/officeart/2018/2/layout/IconVerticalSolidList"/>
    <dgm:cxn modelId="{BBAD8989-9ACE-4805-981F-C6345577753E}" type="presParOf" srcId="{47E60363-3130-435E-832F-0DF5BE4C1840}" destId="{C2C0A618-F201-439F-886A-3E3DC5088D47}" srcOrd="1" destOrd="0" presId="urn:microsoft.com/office/officeart/2018/2/layout/IconVerticalSolidList"/>
    <dgm:cxn modelId="{CF8FAF91-0203-4058-BAC4-647EDA54968F}" type="presParOf" srcId="{47E60363-3130-435E-832F-0DF5BE4C1840}" destId="{F0F5D420-959F-41CF-810A-325D1CC3BA95}" srcOrd="2" destOrd="0" presId="urn:microsoft.com/office/officeart/2018/2/layout/IconVerticalSolidList"/>
    <dgm:cxn modelId="{F2536F04-6B39-4C76-940E-B70B43CD69F0}" type="presParOf" srcId="{47E60363-3130-435E-832F-0DF5BE4C1840}" destId="{ED326168-880E-4850-8D23-39328DBF11DB}" srcOrd="3" destOrd="0" presId="urn:microsoft.com/office/officeart/2018/2/layout/IconVerticalSolidList"/>
    <dgm:cxn modelId="{2A830613-0843-452C-8E42-E108D19816D2}" type="presParOf" srcId="{B8BDDA87-4E7B-4945-BCA4-5B0F5464589F}" destId="{619E516B-0392-45C8-8D89-D8F783F379F8}" srcOrd="1" destOrd="0" presId="urn:microsoft.com/office/officeart/2018/2/layout/IconVerticalSolidList"/>
    <dgm:cxn modelId="{05334C47-7466-4D4E-AC6A-1237F11495E3}" type="presParOf" srcId="{B8BDDA87-4E7B-4945-BCA4-5B0F5464589F}" destId="{76CF824B-7916-474D-AD01-4B1FC1800739}" srcOrd="2" destOrd="0" presId="urn:microsoft.com/office/officeart/2018/2/layout/IconVerticalSolidList"/>
    <dgm:cxn modelId="{53818E10-5E31-4D59-AB91-9BA9BD3369CA}" type="presParOf" srcId="{76CF824B-7916-474D-AD01-4B1FC1800739}" destId="{D794C24F-4A34-4AC0-AE76-3CDA8956FC64}" srcOrd="0" destOrd="0" presId="urn:microsoft.com/office/officeart/2018/2/layout/IconVerticalSolidList"/>
    <dgm:cxn modelId="{E8569101-5FAE-4621-838F-6B51C576823C}" type="presParOf" srcId="{76CF824B-7916-474D-AD01-4B1FC1800739}" destId="{7C94781B-5081-4045-A924-7A64FE70A42A}" srcOrd="1" destOrd="0" presId="urn:microsoft.com/office/officeart/2018/2/layout/IconVerticalSolidList"/>
    <dgm:cxn modelId="{F88E6214-0C3F-4AA5-AFFB-D8304056A070}" type="presParOf" srcId="{76CF824B-7916-474D-AD01-4B1FC1800739}" destId="{89BAC797-DCB3-4971-9BB3-0EBCA1EA0C58}" srcOrd="2" destOrd="0" presId="urn:microsoft.com/office/officeart/2018/2/layout/IconVerticalSolidList"/>
    <dgm:cxn modelId="{9F1FC036-CB88-4897-9776-82F6F3251BE7}" type="presParOf" srcId="{76CF824B-7916-474D-AD01-4B1FC1800739}" destId="{FE42F5CA-E171-49D0-AA9B-29DFD94606BE}" srcOrd="3" destOrd="0" presId="urn:microsoft.com/office/officeart/2018/2/layout/IconVerticalSolidList"/>
    <dgm:cxn modelId="{B2A97C2D-16D9-4429-842D-DD676D3135F7}" type="presParOf" srcId="{B8BDDA87-4E7B-4945-BCA4-5B0F5464589F}" destId="{5C96B5CD-00EB-4C64-A407-7591219E8764}" srcOrd="3" destOrd="0" presId="urn:microsoft.com/office/officeart/2018/2/layout/IconVerticalSolidList"/>
    <dgm:cxn modelId="{6BC7B1F6-A8CC-4717-9245-952CC56B33AD}" type="presParOf" srcId="{B8BDDA87-4E7B-4945-BCA4-5B0F5464589F}" destId="{8025FB62-53C8-4DC4-8CC9-7CCAB0F69D4D}" srcOrd="4" destOrd="0" presId="urn:microsoft.com/office/officeart/2018/2/layout/IconVerticalSolidList"/>
    <dgm:cxn modelId="{504ECF12-CE0B-4B8C-8122-EC7CFFE2F7B0}" type="presParOf" srcId="{8025FB62-53C8-4DC4-8CC9-7CCAB0F69D4D}" destId="{F9D859CC-D3BC-461F-A67F-8E7EDB08EF51}" srcOrd="0" destOrd="0" presId="urn:microsoft.com/office/officeart/2018/2/layout/IconVerticalSolidList"/>
    <dgm:cxn modelId="{62FEECFB-509E-4E6B-81F8-3E22FC0B43F8}" type="presParOf" srcId="{8025FB62-53C8-4DC4-8CC9-7CCAB0F69D4D}" destId="{7A0FD620-4820-4974-9B99-7DB82AB5FC51}" srcOrd="1" destOrd="0" presId="urn:microsoft.com/office/officeart/2018/2/layout/IconVerticalSolidList"/>
    <dgm:cxn modelId="{84E6EB0C-4E7D-41B4-9B02-17ADB52C633C}" type="presParOf" srcId="{8025FB62-53C8-4DC4-8CC9-7CCAB0F69D4D}" destId="{6DA4E1CF-E014-4B86-8FC9-B851C6251C56}" srcOrd="2" destOrd="0" presId="urn:microsoft.com/office/officeart/2018/2/layout/IconVerticalSolidList"/>
    <dgm:cxn modelId="{4EA5C590-97ED-47D1-9FE4-5BCF8133B155}" type="presParOf" srcId="{8025FB62-53C8-4DC4-8CC9-7CCAB0F69D4D}" destId="{CFB21F6A-AE24-443D-980A-701D259ACC86}" srcOrd="3" destOrd="0" presId="urn:microsoft.com/office/officeart/2018/2/layout/IconVerticalSolidList"/>
    <dgm:cxn modelId="{86BD4622-20D1-4880-88D8-C709CD072F21}" type="presParOf" srcId="{B8BDDA87-4E7B-4945-BCA4-5B0F5464589F}" destId="{08377E08-ACC8-4355-AFEE-DD788EC3C7AA}" srcOrd="5" destOrd="0" presId="urn:microsoft.com/office/officeart/2018/2/layout/IconVerticalSolidList"/>
    <dgm:cxn modelId="{237EDD4E-2FAB-401F-A0A8-6658085516E8}" type="presParOf" srcId="{B8BDDA87-4E7B-4945-BCA4-5B0F5464589F}" destId="{1ED3E1C0-95E1-45E0-AF89-170DCF176964}" srcOrd="6" destOrd="0" presId="urn:microsoft.com/office/officeart/2018/2/layout/IconVerticalSolidList"/>
    <dgm:cxn modelId="{B922A3B9-C41E-4A8F-9042-7F5B8C32D20D}" type="presParOf" srcId="{1ED3E1C0-95E1-45E0-AF89-170DCF176964}" destId="{DED1DFDB-C626-41B8-B7BB-08B5C99D9573}" srcOrd="0" destOrd="0" presId="urn:microsoft.com/office/officeart/2018/2/layout/IconVerticalSolidList"/>
    <dgm:cxn modelId="{8F95C9AC-C88C-436B-B9B7-52C4A83D5B6C}" type="presParOf" srcId="{1ED3E1C0-95E1-45E0-AF89-170DCF176964}" destId="{07C3D5FD-D8BE-4250-8D62-60F1FC8454B7}" srcOrd="1" destOrd="0" presId="urn:microsoft.com/office/officeart/2018/2/layout/IconVerticalSolidList"/>
    <dgm:cxn modelId="{1F1A6DF2-99D0-44F8-9A1A-794364F0304B}" type="presParOf" srcId="{1ED3E1C0-95E1-45E0-AF89-170DCF176964}" destId="{CFC22CCE-8689-4F55-9C7F-690DD935A44F}" srcOrd="2" destOrd="0" presId="urn:microsoft.com/office/officeart/2018/2/layout/IconVerticalSolidList"/>
    <dgm:cxn modelId="{9F516955-B063-46D4-A59E-CE50CAE4BEE1}" type="presParOf" srcId="{1ED3E1C0-95E1-45E0-AF89-170DCF176964}" destId="{5A064E10-09F9-4D4E-AC8C-7A01BE929B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A7E01-238D-4001-B17A-F63808698EA6}"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EDD72C81-4D14-48FC-AEAD-568EAF566454}">
      <dgm:prSet/>
      <dgm:spPr/>
      <dgm:t>
        <a:bodyPr/>
        <a:lstStyle/>
        <a:p>
          <a:r>
            <a:rPr lang="en-US"/>
            <a:t>Simple Purpose</a:t>
          </a:r>
        </a:p>
      </dgm:t>
    </dgm:pt>
    <dgm:pt modelId="{58EE070C-EDA4-4201-B174-06B8A4084C81}" type="parTrans" cxnId="{0609C18F-F2A3-4327-95C1-3BE1ABBBBE77}">
      <dgm:prSet/>
      <dgm:spPr/>
      <dgm:t>
        <a:bodyPr/>
        <a:lstStyle/>
        <a:p>
          <a:endParaRPr lang="en-US"/>
        </a:p>
      </dgm:t>
    </dgm:pt>
    <dgm:pt modelId="{9D1CCDD9-9425-4786-9931-12A358E5BDD9}" type="sibTrans" cxnId="{0609C18F-F2A3-4327-95C1-3BE1ABBBBE77}">
      <dgm:prSet/>
      <dgm:spPr/>
      <dgm:t>
        <a:bodyPr/>
        <a:lstStyle/>
        <a:p>
          <a:endParaRPr lang="en-US"/>
        </a:p>
      </dgm:t>
    </dgm:pt>
    <dgm:pt modelId="{DEF33B11-995F-4707-92DD-C93BA05C9404}">
      <dgm:prSet/>
      <dgm:spPr/>
      <dgm:t>
        <a:bodyPr/>
        <a:lstStyle/>
        <a:p>
          <a:r>
            <a:rPr lang="en-US"/>
            <a:t>How is your organization doing?</a:t>
          </a:r>
        </a:p>
      </dgm:t>
    </dgm:pt>
    <dgm:pt modelId="{F091DE25-FA21-45CC-9D91-51FC16D4BAA5}" type="parTrans" cxnId="{31A32B99-38C2-4D10-803A-F5551BA94095}">
      <dgm:prSet/>
      <dgm:spPr/>
      <dgm:t>
        <a:bodyPr/>
        <a:lstStyle/>
        <a:p>
          <a:endParaRPr lang="en-US"/>
        </a:p>
      </dgm:t>
    </dgm:pt>
    <dgm:pt modelId="{C89DE447-3C3B-4443-9EC3-0E7472B86FF5}" type="sibTrans" cxnId="{31A32B99-38C2-4D10-803A-F5551BA94095}">
      <dgm:prSet/>
      <dgm:spPr/>
      <dgm:t>
        <a:bodyPr/>
        <a:lstStyle/>
        <a:p>
          <a:endParaRPr lang="en-US"/>
        </a:p>
      </dgm:t>
    </dgm:pt>
    <dgm:pt modelId="{04566F2B-492C-45DD-8E2A-532B0CEE1F85}">
      <dgm:prSet/>
      <dgm:spPr/>
      <dgm:t>
        <a:bodyPr/>
        <a:lstStyle/>
        <a:p>
          <a:r>
            <a:rPr lang="en-US"/>
            <a:t>Is your organization doing as well as it could?</a:t>
          </a:r>
        </a:p>
      </dgm:t>
    </dgm:pt>
    <dgm:pt modelId="{FB458287-B0E7-42BC-86EE-29CBF2ECE267}" type="parTrans" cxnId="{93462AD5-6841-4A9B-9890-FFEEC82084A9}">
      <dgm:prSet/>
      <dgm:spPr/>
      <dgm:t>
        <a:bodyPr/>
        <a:lstStyle/>
        <a:p>
          <a:endParaRPr lang="en-US"/>
        </a:p>
      </dgm:t>
    </dgm:pt>
    <dgm:pt modelId="{59440F57-8FD7-4E17-BEEB-A7D4E849F7BD}" type="sibTrans" cxnId="{93462AD5-6841-4A9B-9890-FFEEC82084A9}">
      <dgm:prSet/>
      <dgm:spPr/>
      <dgm:t>
        <a:bodyPr/>
        <a:lstStyle/>
        <a:p>
          <a:endParaRPr lang="en-US"/>
        </a:p>
      </dgm:t>
    </dgm:pt>
    <dgm:pt modelId="{E62037FF-4FD1-47CF-AFA9-895B3363CEAB}">
      <dgm:prSet/>
      <dgm:spPr/>
      <dgm:t>
        <a:bodyPr/>
        <a:lstStyle/>
        <a:p>
          <a:r>
            <a:rPr lang="en-US"/>
            <a:t>How do you know?</a:t>
          </a:r>
        </a:p>
      </dgm:t>
    </dgm:pt>
    <dgm:pt modelId="{6478F2A2-1EBF-4E64-B882-B0410B2B4C39}" type="parTrans" cxnId="{E3303F35-1FC8-46E8-9667-0BB74F4ACADD}">
      <dgm:prSet/>
      <dgm:spPr/>
      <dgm:t>
        <a:bodyPr/>
        <a:lstStyle/>
        <a:p>
          <a:endParaRPr lang="en-US"/>
        </a:p>
      </dgm:t>
    </dgm:pt>
    <dgm:pt modelId="{C4E0E0AA-B29E-4AEC-8217-C9BB53DB33AE}" type="sibTrans" cxnId="{E3303F35-1FC8-46E8-9667-0BB74F4ACADD}">
      <dgm:prSet/>
      <dgm:spPr/>
      <dgm:t>
        <a:bodyPr/>
        <a:lstStyle/>
        <a:p>
          <a:endParaRPr lang="en-US"/>
        </a:p>
      </dgm:t>
    </dgm:pt>
    <dgm:pt modelId="{67093F32-F4FC-4004-A244-A50D723AC45B}">
      <dgm:prSet/>
      <dgm:spPr/>
      <dgm:t>
        <a:bodyPr/>
        <a:lstStyle/>
        <a:p>
          <a:r>
            <a:rPr lang="en-US"/>
            <a:t>What/how should your organization improve or change?</a:t>
          </a:r>
        </a:p>
      </dgm:t>
    </dgm:pt>
    <dgm:pt modelId="{8DCE9798-4440-4D1B-89D8-72EA53E680B5}" type="parTrans" cxnId="{23F1A922-C9EF-4280-808D-75C23D28A990}">
      <dgm:prSet/>
      <dgm:spPr/>
      <dgm:t>
        <a:bodyPr/>
        <a:lstStyle/>
        <a:p>
          <a:endParaRPr lang="en-US"/>
        </a:p>
      </dgm:t>
    </dgm:pt>
    <dgm:pt modelId="{D1E5467E-1828-40E0-9602-155D46DEF61D}" type="sibTrans" cxnId="{23F1A922-C9EF-4280-808D-75C23D28A990}">
      <dgm:prSet/>
      <dgm:spPr/>
      <dgm:t>
        <a:bodyPr/>
        <a:lstStyle/>
        <a:p>
          <a:endParaRPr lang="en-US"/>
        </a:p>
      </dgm:t>
    </dgm:pt>
    <dgm:pt modelId="{08529576-BF24-4CBB-B216-71F70BE7F9BC}">
      <dgm:prSet/>
      <dgm:spPr/>
      <dgm:t>
        <a:bodyPr/>
        <a:lstStyle/>
        <a:p>
          <a:r>
            <a:rPr lang="en-US"/>
            <a:t>Promotes a Systems Perspective</a:t>
          </a:r>
        </a:p>
      </dgm:t>
    </dgm:pt>
    <dgm:pt modelId="{3B82F76A-DCB4-499C-8085-7CB19457CE41}" type="parTrans" cxnId="{9A0CFEBF-5610-4C36-B876-F4B6E2CA4622}">
      <dgm:prSet/>
      <dgm:spPr/>
      <dgm:t>
        <a:bodyPr/>
        <a:lstStyle/>
        <a:p>
          <a:endParaRPr lang="en-US"/>
        </a:p>
      </dgm:t>
    </dgm:pt>
    <dgm:pt modelId="{6535DE01-DE0F-44D8-B6F3-1029A5C5287B}" type="sibTrans" cxnId="{9A0CFEBF-5610-4C36-B876-F4B6E2CA4622}">
      <dgm:prSet/>
      <dgm:spPr/>
      <dgm:t>
        <a:bodyPr/>
        <a:lstStyle/>
        <a:p>
          <a:endParaRPr lang="en-US"/>
        </a:p>
      </dgm:t>
    </dgm:pt>
    <dgm:pt modelId="{4B238ACE-51F2-4652-80E8-E9A67ADCAF2C}">
      <dgm:prSet/>
      <dgm:spPr/>
      <dgm:t>
        <a:bodyPr/>
        <a:lstStyle/>
        <a:p>
          <a:r>
            <a:rPr lang="en-US"/>
            <a:t>Process oriented; Results focused</a:t>
          </a:r>
        </a:p>
      </dgm:t>
    </dgm:pt>
    <dgm:pt modelId="{3DA51735-A83E-4BA3-975A-711C633ED408}" type="parTrans" cxnId="{F3C6FCA5-2CB0-4489-8A06-9D4837A05B94}">
      <dgm:prSet/>
      <dgm:spPr/>
      <dgm:t>
        <a:bodyPr/>
        <a:lstStyle/>
        <a:p>
          <a:endParaRPr lang="en-US"/>
        </a:p>
      </dgm:t>
    </dgm:pt>
    <dgm:pt modelId="{C2423A73-8203-4C0E-9B48-610E2675047F}" type="sibTrans" cxnId="{F3C6FCA5-2CB0-4489-8A06-9D4837A05B94}">
      <dgm:prSet/>
      <dgm:spPr/>
      <dgm:t>
        <a:bodyPr/>
        <a:lstStyle/>
        <a:p>
          <a:endParaRPr lang="en-US"/>
        </a:p>
      </dgm:t>
    </dgm:pt>
    <dgm:pt modelId="{354393DA-375E-4D1D-BA7D-87867229AC45}">
      <dgm:prSet/>
      <dgm:spPr/>
      <dgm:t>
        <a:bodyPr/>
        <a:lstStyle/>
        <a:p>
          <a:r>
            <a:rPr lang="en-US"/>
            <a:t>Emphasizes linkages and improvement</a:t>
          </a:r>
        </a:p>
      </dgm:t>
    </dgm:pt>
    <dgm:pt modelId="{962F496A-2603-41E3-B9C4-9DAD0F303BCB}" type="parTrans" cxnId="{CF1DF0A9-EE68-47E5-8A98-FE92B58130A4}">
      <dgm:prSet/>
      <dgm:spPr/>
      <dgm:t>
        <a:bodyPr/>
        <a:lstStyle/>
        <a:p>
          <a:endParaRPr lang="en-US"/>
        </a:p>
      </dgm:t>
    </dgm:pt>
    <dgm:pt modelId="{A1EDD68F-A0EC-4A09-ACDD-E2F46218096B}" type="sibTrans" cxnId="{CF1DF0A9-EE68-47E5-8A98-FE92B58130A4}">
      <dgm:prSet/>
      <dgm:spPr/>
      <dgm:t>
        <a:bodyPr/>
        <a:lstStyle/>
        <a:p>
          <a:endParaRPr lang="en-US"/>
        </a:p>
      </dgm:t>
    </dgm:pt>
    <dgm:pt modelId="{D3CC57F8-CE79-4E3B-9345-705BFADA2417}">
      <dgm:prSet/>
      <dgm:spPr/>
      <dgm:t>
        <a:bodyPr/>
        <a:lstStyle/>
        <a:p>
          <a:r>
            <a:rPr lang="en-US"/>
            <a:t>Adaptable to any organization</a:t>
          </a:r>
        </a:p>
      </dgm:t>
    </dgm:pt>
    <dgm:pt modelId="{90AE3202-D1D4-4635-AC8C-D34FC0E5F162}" type="parTrans" cxnId="{EC832C63-383D-43CE-8B24-24A375992E70}">
      <dgm:prSet/>
      <dgm:spPr/>
      <dgm:t>
        <a:bodyPr/>
        <a:lstStyle/>
        <a:p>
          <a:endParaRPr lang="en-US"/>
        </a:p>
      </dgm:t>
    </dgm:pt>
    <dgm:pt modelId="{45E054A1-0147-47DF-BC2A-4DA57D53208B}" type="sibTrans" cxnId="{EC832C63-383D-43CE-8B24-24A375992E70}">
      <dgm:prSet/>
      <dgm:spPr/>
      <dgm:t>
        <a:bodyPr/>
        <a:lstStyle/>
        <a:p>
          <a:endParaRPr lang="en-US"/>
        </a:p>
      </dgm:t>
    </dgm:pt>
    <dgm:pt modelId="{EB81FDAD-CBEE-4C4C-8E07-8DB6119AC20E}" type="pres">
      <dgm:prSet presAssocID="{14AA7E01-238D-4001-B17A-F63808698EA6}" presName="linear" presStyleCnt="0">
        <dgm:presLayoutVars>
          <dgm:dir/>
          <dgm:animLvl val="lvl"/>
          <dgm:resizeHandles val="exact"/>
        </dgm:presLayoutVars>
      </dgm:prSet>
      <dgm:spPr/>
    </dgm:pt>
    <dgm:pt modelId="{2DA35987-B455-493E-8437-26759EADC03B}" type="pres">
      <dgm:prSet presAssocID="{EDD72C81-4D14-48FC-AEAD-568EAF566454}" presName="parentLin" presStyleCnt="0"/>
      <dgm:spPr/>
    </dgm:pt>
    <dgm:pt modelId="{92D06A1C-0299-4EAB-BBF2-1DAFFE4EDDB5}" type="pres">
      <dgm:prSet presAssocID="{EDD72C81-4D14-48FC-AEAD-568EAF566454}" presName="parentLeftMargin" presStyleLbl="node1" presStyleIdx="0" presStyleCnt="3"/>
      <dgm:spPr/>
    </dgm:pt>
    <dgm:pt modelId="{09CD3630-A37C-43CD-8354-B8272C451E05}" type="pres">
      <dgm:prSet presAssocID="{EDD72C81-4D14-48FC-AEAD-568EAF566454}" presName="parentText" presStyleLbl="node1" presStyleIdx="0" presStyleCnt="3">
        <dgm:presLayoutVars>
          <dgm:chMax val="0"/>
          <dgm:bulletEnabled val="1"/>
        </dgm:presLayoutVars>
      </dgm:prSet>
      <dgm:spPr/>
    </dgm:pt>
    <dgm:pt modelId="{BF2411EB-035A-4A2E-8379-8085C29948AA}" type="pres">
      <dgm:prSet presAssocID="{EDD72C81-4D14-48FC-AEAD-568EAF566454}" presName="negativeSpace" presStyleCnt="0"/>
      <dgm:spPr/>
    </dgm:pt>
    <dgm:pt modelId="{0BADDE4D-7EB4-48C4-B11C-4B7525B56E87}" type="pres">
      <dgm:prSet presAssocID="{EDD72C81-4D14-48FC-AEAD-568EAF566454}" presName="childText" presStyleLbl="conFgAcc1" presStyleIdx="0" presStyleCnt="3">
        <dgm:presLayoutVars>
          <dgm:bulletEnabled val="1"/>
        </dgm:presLayoutVars>
      </dgm:prSet>
      <dgm:spPr/>
    </dgm:pt>
    <dgm:pt modelId="{20441F9C-7626-41F0-A8E4-060A055C1B32}" type="pres">
      <dgm:prSet presAssocID="{9D1CCDD9-9425-4786-9931-12A358E5BDD9}" presName="spaceBetweenRectangles" presStyleCnt="0"/>
      <dgm:spPr/>
    </dgm:pt>
    <dgm:pt modelId="{A469256C-6D57-40A3-A8F3-6095EF87F231}" type="pres">
      <dgm:prSet presAssocID="{08529576-BF24-4CBB-B216-71F70BE7F9BC}" presName="parentLin" presStyleCnt="0"/>
      <dgm:spPr/>
    </dgm:pt>
    <dgm:pt modelId="{D88F54FA-022B-44E9-B3B0-0915357603EA}" type="pres">
      <dgm:prSet presAssocID="{08529576-BF24-4CBB-B216-71F70BE7F9BC}" presName="parentLeftMargin" presStyleLbl="node1" presStyleIdx="0" presStyleCnt="3"/>
      <dgm:spPr/>
    </dgm:pt>
    <dgm:pt modelId="{10C02DCC-0A25-446F-9C1D-F3BE72661D1F}" type="pres">
      <dgm:prSet presAssocID="{08529576-BF24-4CBB-B216-71F70BE7F9BC}" presName="parentText" presStyleLbl="node1" presStyleIdx="1" presStyleCnt="3">
        <dgm:presLayoutVars>
          <dgm:chMax val="0"/>
          <dgm:bulletEnabled val="1"/>
        </dgm:presLayoutVars>
      </dgm:prSet>
      <dgm:spPr/>
    </dgm:pt>
    <dgm:pt modelId="{E6BED1B3-5B16-4F60-936E-F0A3C0C2101E}" type="pres">
      <dgm:prSet presAssocID="{08529576-BF24-4CBB-B216-71F70BE7F9BC}" presName="negativeSpace" presStyleCnt="0"/>
      <dgm:spPr/>
    </dgm:pt>
    <dgm:pt modelId="{2951EBE7-8213-4636-80AA-8A752B6043A7}" type="pres">
      <dgm:prSet presAssocID="{08529576-BF24-4CBB-B216-71F70BE7F9BC}" presName="childText" presStyleLbl="conFgAcc1" presStyleIdx="1" presStyleCnt="3">
        <dgm:presLayoutVars>
          <dgm:bulletEnabled val="1"/>
        </dgm:presLayoutVars>
      </dgm:prSet>
      <dgm:spPr/>
    </dgm:pt>
    <dgm:pt modelId="{976F1F16-85B2-4505-9E35-F50B6FB1E325}" type="pres">
      <dgm:prSet presAssocID="{6535DE01-DE0F-44D8-B6F3-1029A5C5287B}" presName="spaceBetweenRectangles" presStyleCnt="0"/>
      <dgm:spPr/>
    </dgm:pt>
    <dgm:pt modelId="{727CB4DC-DCC6-4110-852C-56A775096B5D}" type="pres">
      <dgm:prSet presAssocID="{D3CC57F8-CE79-4E3B-9345-705BFADA2417}" presName="parentLin" presStyleCnt="0"/>
      <dgm:spPr/>
    </dgm:pt>
    <dgm:pt modelId="{51DCD969-2634-4AAA-A3BA-AF71446652B0}" type="pres">
      <dgm:prSet presAssocID="{D3CC57F8-CE79-4E3B-9345-705BFADA2417}" presName="parentLeftMargin" presStyleLbl="node1" presStyleIdx="1" presStyleCnt="3"/>
      <dgm:spPr/>
    </dgm:pt>
    <dgm:pt modelId="{8AD8DB9D-DB9C-4FCC-91A4-6B558E17C7FD}" type="pres">
      <dgm:prSet presAssocID="{D3CC57F8-CE79-4E3B-9345-705BFADA2417}" presName="parentText" presStyleLbl="node1" presStyleIdx="2" presStyleCnt="3">
        <dgm:presLayoutVars>
          <dgm:chMax val="0"/>
          <dgm:bulletEnabled val="1"/>
        </dgm:presLayoutVars>
      </dgm:prSet>
      <dgm:spPr/>
    </dgm:pt>
    <dgm:pt modelId="{B3738206-9592-4F7D-8C8F-FBA72C9A24CD}" type="pres">
      <dgm:prSet presAssocID="{D3CC57F8-CE79-4E3B-9345-705BFADA2417}" presName="negativeSpace" presStyleCnt="0"/>
      <dgm:spPr/>
    </dgm:pt>
    <dgm:pt modelId="{1A247189-1733-4509-BB6E-69A09BC0099C}" type="pres">
      <dgm:prSet presAssocID="{D3CC57F8-CE79-4E3B-9345-705BFADA2417}" presName="childText" presStyleLbl="conFgAcc1" presStyleIdx="2" presStyleCnt="3">
        <dgm:presLayoutVars>
          <dgm:bulletEnabled val="1"/>
        </dgm:presLayoutVars>
      </dgm:prSet>
      <dgm:spPr/>
    </dgm:pt>
  </dgm:ptLst>
  <dgm:cxnLst>
    <dgm:cxn modelId="{E8D2781B-F88B-42E9-8FC3-080732FD3D0F}" type="presOf" srcId="{E62037FF-4FD1-47CF-AFA9-895B3363CEAB}" destId="{0BADDE4D-7EB4-48C4-B11C-4B7525B56E87}" srcOrd="0" destOrd="2" presId="urn:microsoft.com/office/officeart/2005/8/layout/list1"/>
    <dgm:cxn modelId="{23F1A922-C9EF-4280-808D-75C23D28A990}" srcId="{EDD72C81-4D14-48FC-AEAD-568EAF566454}" destId="{67093F32-F4FC-4004-A244-A50D723AC45B}" srcOrd="3" destOrd="0" parTransId="{8DCE9798-4440-4D1B-89D8-72EA53E680B5}" sibTransId="{D1E5467E-1828-40E0-9602-155D46DEF61D}"/>
    <dgm:cxn modelId="{E3303F35-1FC8-46E8-9667-0BB74F4ACADD}" srcId="{EDD72C81-4D14-48FC-AEAD-568EAF566454}" destId="{E62037FF-4FD1-47CF-AFA9-895B3363CEAB}" srcOrd="2" destOrd="0" parTransId="{6478F2A2-1EBF-4E64-B882-B0410B2B4C39}" sibTransId="{C4E0E0AA-B29E-4AEC-8217-C9BB53DB33AE}"/>
    <dgm:cxn modelId="{9DD6F13E-F0FF-415E-9924-99DCD297A255}" type="presOf" srcId="{4B238ACE-51F2-4652-80E8-E9A67ADCAF2C}" destId="{2951EBE7-8213-4636-80AA-8A752B6043A7}" srcOrd="0" destOrd="0" presId="urn:microsoft.com/office/officeart/2005/8/layout/list1"/>
    <dgm:cxn modelId="{EC832C63-383D-43CE-8B24-24A375992E70}" srcId="{14AA7E01-238D-4001-B17A-F63808698EA6}" destId="{D3CC57F8-CE79-4E3B-9345-705BFADA2417}" srcOrd="2" destOrd="0" parTransId="{90AE3202-D1D4-4635-AC8C-D34FC0E5F162}" sibTransId="{45E054A1-0147-47DF-BC2A-4DA57D53208B}"/>
    <dgm:cxn modelId="{B467264B-BFC3-4A4F-B9FF-D9D9980E8C27}" type="presOf" srcId="{DEF33B11-995F-4707-92DD-C93BA05C9404}" destId="{0BADDE4D-7EB4-48C4-B11C-4B7525B56E87}" srcOrd="0" destOrd="0" presId="urn:microsoft.com/office/officeart/2005/8/layout/list1"/>
    <dgm:cxn modelId="{92430351-F768-4990-AF82-FE4870B962C2}" type="presOf" srcId="{14AA7E01-238D-4001-B17A-F63808698EA6}" destId="{EB81FDAD-CBEE-4C4C-8E07-8DB6119AC20E}" srcOrd="0" destOrd="0" presId="urn:microsoft.com/office/officeart/2005/8/layout/list1"/>
    <dgm:cxn modelId="{03EB5181-D1F8-4144-919A-1FC7D7325C70}" type="presOf" srcId="{67093F32-F4FC-4004-A244-A50D723AC45B}" destId="{0BADDE4D-7EB4-48C4-B11C-4B7525B56E87}" srcOrd="0" destOrd="3" presId="urn:microsoft.com/office/officeart/2005/8/layout/list1"/>
    <dgm:cxn modelId="{E24DB082-078F-479F-8FE2-81B96F732C9F}" type="presOf" srcId="{D3CC57F8-CE79-4E3B-9345-705BFADA2417}" destId="{8AD8DB9D-DB9C-4FCC-91A4-6B558E17C7FD}" srcOrd="1" destOrd="0" presId="urn:microsoft.com/office/officeart/2005/8/layout/list1"/>
    <dgm:cxn modelId="{0609C18F-F2A3-4327-95C1-3BE1ABBBBE77}" srcId="{14AA7E01-238D-4001-B17A-F63808698EA6}" destId="{EDD72C81-4D14-48FC-AEAD-568EAF566454}" srcOrd="0" destOrd="0" parTransId="{58EE070C-EDA4-4201-B174-06B8A4084C81}" sibTransId="{9D1CCDD9-9425-4786-9931-12A358E5BDD9}"/>
    <dgm:cxn modelId="{57406294-6BF3-45B9-BFBB-4F3E8DBE5D61}" type="presOf" srcId="{EDD72C81-4D14-48FC-AEAD-568EAF566454}" destId="{92D06A1C-0299-4EAB-BBF2-1DAFFE4EDDB5}" srcOrd="0" destOrd="0" presId="urn:microsoft.com/office/officeart/2005/8/layout/list1"/>
    <dgm:cxn modelId="{31A32B99-38C2-4D10-803A-F5551BA94095}" srcId="{EDD72C81-4D14-48FC-AEAD-568EAF566454}" destId="{DEF33B11-995F-4707-92DD-C93BA05C9404}" srcOrd="0" destOrd="0" parTransId="{F091DE25-FA21-45CC-9D91-51FC16D4BAA5}" sibTransId="{C89DE447-3C3B-4443-9EC3-0E7472B86FF5}"/>
    <dgm:cxn modelId="{2DEE409E-53E6-49A6-9AB8-CB66D010028D}" type="presOf" srcId="{08529576-BF24-4CBB-B216-71F70BE7F9BC}" destId="{10C02DCC-0A25-446F-9C1D-F3BE72661D1F}" srcOrd="1" destOrd="0" presId="urn:microsoft.com/office/officeart/2005/8/layout/list1"/>
    <dgm:cxn modelId="{38FD679F-3E64-419A-9F2F-AFD89638D796}" type="presOf" srcId="{08529576-BF24-4CBB-B216-71F70BE7F9BC}" destId="{D88F54FA-022B-44E9-B3B0-0915357603EA}" srcOrd="0" destOrd="0" presId="urn:microsoft.com/office/officeart/2005/8/layout/list1"/>
    <dgm:cxn modelId="{F3C6FCA5-2CB0-4489-8A06-9D4837A05B94}" srcId="{08529576-BF24-4CBB-B216-71F70BE7F9BC}" destId="{4B238ACE-51F2-4652-80E8-E9A67ADCAF2C}" srcOrd="0" destOrd="0" parTransId="{3DA51735-A83E-4BA3-975A-711C633ED408}" sibTransId="{C2423A73-8203-4C0E-9B48-610E2675047F}"/>
    <dgm:cxn modelId="{CF1DF0A9-EE68-47E5-8A98-FE92B58130A4}" srcId="{08529576-BF24-4CBB-B216-71F70BE7F9BC}" destId="{354393DA-375E-4D1D-BA7D-87867229AC45}" srcOrd="1" destOrd="0" parTransId="{962F496A-2603-41E3-B9C4-9DAD0F303BCB}" sibTransId="{A1EDD68F-A0EC-4A09-ACDD-E2F46218096B}"/>
    <dgm:cxn modelId="{D63146B2-D82C-4E8B-B63C-4E43A8DF5E33}" type="presOf" srcId="{354393DA-375E-4D1D-BA7D-87867229AC45}" destId="{2951EBE7-8213-4636-80AA-8A752B6043A7}" srcOrd="0" destOrd="1" presId="urn:microsoft.com/office/officeart/2005/8/layout/list1"/>
    <dgm:cxn modelId="{9A0CFEBF-5610-4C36-B876-F4B6E2CA4622}" srcId="{14AA7E01-238D-4001-B17A-F63808698EA6}" destId="{08529576-BF24-4CBB-B216-71F70BE7F9BC}" srcOrd="1" destOrd="0" parTransId="{3B82F76A-DCB4-499C-8085-7CB19457CE41}" sibTransId="{6535DE01-DE0F-44D8-B6F3-1029A5C5287B}"/>
    <dgm:cxn modelId="{DB34F1C4-BA82-45B7-A83F-2829845BC7ED}" type="presOf" srcId="{04566F2B-492C-45DD-8E2A-532B0CEE1F85}" destId="{0BADDE4D-7EB4-48C4-B11C-4B7525B56E87}" srcOrd="0" destOrd="1" presId="urn:microsoft.com/office/officeart/2005/8/layout/list1"/>
    <dgm:cxn modelId="{1C9AB8CF-F8A8-4844-9806-741E4CCEA945}" type="presOf" srcId="{EDD72C81-4D14-48FC-AEAD-568EAF566454}" destId="{09CD3630-A37C-43CD-8354-B8272C451E05}" srcOrd="1" destOrd="0" presId="urn:microsoft.com/office/officeart/2005/8/layout/list1"/>
    <dgm:cxn modelId="{93462AD5-6841-4A9B-9890-FFEEC82084A9}" srcId="{EDD72C81-4D14-48FC-AEAD-568EAF566454}" destId="{04566F2B-492C-45DD-8E2A-532B0CEE1F85}" srcOrd="1" destOrd="0" parTransId="{FB458287-B0E7-42BC-86EE-29CBF2ECE267}" sibTransId="{59440F57-8FD7-4E17-BEEB-A7D4E849F7BD}"/>
    <dgm:cxn modelId="{2D3B22D8-C777-4E99-A451-31C2264C0956}" type="presOf" srcId="{D3CC57F8-CE79-4E3B-9345-705BFADA2417}" destId="{51DCD969-2634-4AAA-A3BA-AF71446652B0}" srcOrd="0" destOrd="0" presId="urn:microsoft.com/office/officeart/2005/8/layout/list1"/>
    <dgm:cxn modelId="{BC5CE23C-C28D-4853-99E6-0C35F5D9E9FE}" type="presParOf" srcId="{EB81FDAD-CBEE-4C4C-8E07-8DB6119AC20E}" destId="{2DA35987-B455-493E-8437-26759EADC03B}" srcOrd="0" destOrd="0" presId="urn:microsoft.com/office/officeart/2005/8/layout/list1"/>
    <dgm:cxn modelId="{8B012C55-0E2A-493C-955D-4A5EA4EAEBAA}" type="presParOf" srcId="{2DA35987-B455-493E-8437-26759EADC03B}" destId="{92D06A1C-0299-4EAB-BBF2-1DAFFE4EDDB5}" srcOrd="0" destOrd="0" presId="urn:microsoft.com/office/officeart/2005/8/layout/list1"/>
    <dgm:cxn modelId="{B04ADDF6-F077-4668-BF46-5475E97C0AA4}" type="presParOf" srcId="{2DA35987-B455-493E-8437-26759EADC03B}" destId="{09CD3630-A37C-43CD-8354-B8272C451E05}" srcOrd="1" destOrd="0" presId="urn:microsoft.com/office/officeart/2005/8/layout/list1"/>
    <dgm:cxn modelId="{29009D32-F5C6-4D2B-9DFE-8D65963D0E46}" type="presParOf" srcId="{EB81FDAD-CBEE-4C4C-8E07-8DB6119AC20E}" destId="{BF2411EB-035A-4A2E-8379-8085C29948AA}" srcOrd="1" destOrd="0" presId="urn:microsoft.com/office/officeart/2005/8/layout/list1"/>
    <dgm:cxn modelId="{44829D54-368D-4DD0-A7A5-2705D24ED606}" type="presParOf" srcId="{EB81FDAD-CBEE-4C4C-8E07-8DB6119AC20E}" destId="{0BADDE4D-7EB4-48C4-B11C-4B7525B56E87}" srcOrd="2" destOrd="0" presId="urn:microsoft.com/office/officeart/2005/8/layout/list1"/>
    <dgm:cxn modelId="{170889A2-96AF-4EB2-AAF6-EBFFA1520336}" type="presParOf" srcId="{EB81FDAD-CBEE-4C4C-8E07-8DB6119AC20E}" destId="{20441F9C-7626-41F0-A8E4-060A055C1B32}" srcOrd="3" destOrd="0" presId="urn:microsoft.com/office/officeart/2005/8/layout/list1"/>
    <dgm:cxn modelId="{B70367F3-1459-4FA2-9C83-CE6E90CE86A8}" type="presParOf" srcId="{EB81FDAD-CBEE-4C4C-8E07-8DB6119AC20E}" destId="{A469256C-6D57-40A3-A8F3-6095EF87F231}" srcOrd="4" destOrd="0" presId="urn:microsoft.com/office/officeart/2005/8/layout/list1"/>
    <dgm:cxn modelId="{A8BA5E90-06B4-4645-B308-CFFD0C2D2DC4}" type="presParOf" srcId="{A469256C-6D57-40A3-A8F3-6095EF87F231}" destId="{D88F54FA-022B-44E9-B3B0-0915357603EA}" srcOrd="0" destOrd="0" presId="urn:microsoft.com/office/officeart/2005/8/layout/list1"/>
    <dgm:cxn modelId="{5D9B4A4F-90C4-4C2D-85E5-E7DC0E93DD51}" type="presParOf" srcId="{A469256C-6D57-40A3-A8F3-6095EF87F231}" destId="{10C02DCC-0A25-446F-9C1D-F3BE72661D1F}" srcOrd="1" destOrd="0" presId="urn:microsoft.com/office/officeart/2005/8/layout/list1"/>
    <dgm:cxn modelId="{F4D5D0DE-6F24-48CA-B742-2F2016B74E42}" type="presParOf" srcId="{EB81FDAD-CBEE-4C4C-8E07-8DB6119AC20E}" destId="{E6BED1B3-5B16-4F60-936E-F0A3C0C2101E}" srcOrd="5" destOrd="0" presId="urn:microsoft.com/office/officeart/2005/8/layout/list1"/>
    <dgm:cxn modelId="{A6105AAC-2650-4C8F-B656-266B17CEA0DC}" type="presParOf" srcId="{EB81FDAD-CBEE-4C4C-8E07-8DB6119AC20E}" destId="{2951EBE7-8213-4636-80AA-8A752B6043A7}" srcOrd="6" destOrd="0" presId="urn:microsoft.com/office/officeart/2005/8/layout/list1"/>
    <dgm:cxn modelId="{FEAFDEFB-AD2E-43A3-BF54-3BA7168DB8C6}" type="presParOf" srcId="{EB81FDAD-CBEE-4C4C-8E07-8DB6119AC20E}" destId="{976F1F16-85B2-4505-9E35-F50B6FB1E325}" srcOrd="7" destOrd="0" presId="urn:microsoft.com/office/officeart/2005/8/layout/list1"/>
    <dgm:cxn modelId="{033DCBAE-D366-4A67-86A9-23A72DF664EC}" type="presParOf" srcId="{EB81FDAD-CBEE-4C4C-8E07-8DB6119AC20E}" destId="{727CB4DC-DCC6-4110-852C-56A775096B5D}" srcOrd="8" destOrd="0" presId="urn:microsoft.com/office/officeart/2005/8/layout/list1"/>
    <dgm:cxn modelId="{22003783-05A2-4825-919F-091D71CC6EFA}" type="presParOf" srcId="{727CB4DC-DCC6-4110-852C-56A775096B5D}" destId="{51DCD969-2634-4AAA-A3BA-AF71446652B0}" srcOrd="0" destOrd="0" presId="urn:microsoft.com/office/officeart/2005/8/layout/list1"/>
    <dgm:cxn modelId="{0CB7F267-3C34-4F6D-980D-858CEADB51CA}" type="presParOf" srcId="{727CB4DC-DCC6-4110-852C-56A775096B5D}" destId="{8AD8DB9D-DB9C-4FCC-91A4-6B558E17C7FD}" srcOrd="1" destOrd="0" presId="urn:microsoft.com/office/officeart/2005/8/layout/list1"/>
    <dgm:cxn modelId="{8CD2619F-28D1-444B-9F69-A555B62BC252}" type="presParOf" srcId="{EB81FDAD-CBEE-4C4C-8E07-8DB6119AC20E}" destId="{B3738206-9592-4F7D-8C8F-FBA72C9A24CD}" srcOrd="9" destOrd="0" presId="urn:microsoft.com/office/officeart/2005/8/layout/list1"/>
    <dgm:cxn modelId="{695A68BA-63B4-454C-ABC5-EA0B1881D8A4}" type="presParOf" srcId="{EB81FDAD-CBEE-4C4C-8E07-8DB6119AC20E}" destId="{1A247189-1733-4509-BB6E-69A09BC0099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7EFA5-2B80-44E9-9E5A-F12870BCD5A6}"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711E4D90-D5C5-4A13-A2AB-EB860CC65EFC}">
      <dgm:prSet/>
      <dgm:spPr/>
      <dgm:t>
        <a:bodyPr/>
        <a:lstStyle/>
        <a:p>
          <a:r>
            <a:rPr lang="en-US" dirty="0"/>
            <a:t>It starts with you and the leaders and team</a:t>
          </a:r>
        </a:p>
      </dgm:t>
    </dgm:pt>
    <dgm:pt modelId="{237F38AE-BF59-4B28-ABF4-B9952420D8C1}" type="parTrans" cxnId="{F4BFAB78-FAC4-466D-A0C1-AACA309414BA}">
      <dgm:prSet/>
      <dgm:spPr/>
      <dgm:t>
        <a:bodyPr/>
        <a:lstStyle/>
        <a:p>
          <a:endParaRPr lang="en-US"/>
        </a:p>
      </dgm:t>
    </dgm:pt>
    <dgm:pt modelId="{5B2046B6-2585-4F3C-A2E8-C40D33151098}" type="sibTrans" cxnId="{F4BFAB78-FAC4-466D-A0C1-AACA309414BA}">
      <dgm:prSet/>
      <dgm:spPr/>
      <dgm:t>
        <a:bodyPr/>
        <a:lstStyle/>
        <a:p>
          <a:endParaRPr lang="en-US"/>
        </a:p>
      </dgm:t>
    </dgm:pt>
    <dgm:pt modelId="{A1C54EA4-C5A3-4D4E-95A8-BA430B07F510}">
      <dgm:prSet/>
      <dgm:spPr/>
      <dgm:t>
        <a:bodyPr/>
        <a:lstStyle/>
        <a:p>
          <a:r>
            <a:rPr lang="en-US" dirty="0"/>
            <a:t>What do you and the team do each day that leads to better quality care?</a:t>
          </a:r>
        </a:p>
      </dgm:t>
    </dgm:pt>
    <dgm:pt modelId="{24623733-736F-4471-B575-1E851812A664}" type="parTrans" cxnId="{0F4BAD8E-34E5-4E58-9373-F96ACC7F2046}">
      <dgm:prSet/>
      <dgm:spPr/>
      <dgm:t>
        <a:bodyPr/>
        <a:lstStyle/>
        <a:p>
          <a:endParaRPr lang="en-US"/>
        </a:p>
      </dgm:t>
    </dgm:pt>
    <dgm:pt modelId="{B4878AD0-90EC-4A6D-8D79-43493E1286AA}" type="sibTrans" cxnId="{0F4BAD8E-34E5-4E58-9373-F96ACC7F2046}">
      <dgm:prSet/>
      <dgm:spPr/>
      <dgm:t>
        <a:bodyPr/>
        <a:lstStyle/>
        <a:p>
          <a:endParaRPr lang="en-US"/>
        </a:p>
      </dgm:t>
    </dgm:pt>
    <dgm:pt modelId="{658C9B61-AEA2-47FC-B676-33EEBBA500DE}">
      <dgm:prSet/>
      <dgm:spPr/>
      <dgm:t>
        <a:bodyPr/>
        <a:lstStyle/>
        <a:p>
          <a:r>
            <a:rPr lang="en-US" dirty="0"/>
            <a:t>What systems do you have in place to ensure you are ‘seeing’ issues?</a:t>
          </a:r>
        </a:p>
      </dgm:t>
    </dgm:pt>
    <dgm:pt modelId="{A0D31FE5-9109-4F2C-9F46-7E75A25C1400}" type="parTrans" cxnId="{A60AEF37-C608-420C-9E9E-D2D724CF2AE6}">
      <dgm:prSet/>
      <dgm:spPr/>
      <dgm:t>
        <a:bodyPr/>
        <a:lstStyle/>
        <a:p>
          <a:endParaRPr lang="en-US"/>
        </a:p>
      </dgm:t>
    </dgm:pt>
    <dgm:pt modelId="{8442EA0F-1BAC-4425-AD59-21902B545253}" type="sibTrans" cxnId="{A60AEF37-C608-420C-9E9E-D2D724CF2AE6}">
      <dgm:prSet/>
      <dgm:spPr/>
      <dgm:t>
        <a:bodyPr/>
        <a:lstStyle/>
        <a:p>
          <a:endParaRPr lang="en-US"/>
        </a:p>
      </dgm:t>
    </dgm:pt>
    <dgm:pt modelId="{8C836E14-EDA5-474A-AAB0-FC1946B24795}">
      <dgm:prSet/>
      <dgm:spPr/>
      <dgm:t>
        <a:bodyPr/>
        <a:lstStyle/>
        <a:p>
          <a:r>
            <a:rPr lang="en-US"/>
            <a:t>How do you correct broken systems?</a:t>
          </a:r>
        </a:p>
      </dgm:t>
    </dgm:pt>
    <dgm:pt modelId="{ADB076D7-E5BD-4947-9C85-D7CB9F6F321E}" type="parTrans" cxnId="{BC9539AB-FF13-4C3C-B0D5-459CFA16BD38}">
      <dgm:prSet/>
      <dgm:spPr/>
      <dgm:t>
        <a:bodyPr/>
        <a:lstStyle/>
        <a:p>
          <a:endParaRPr lang="en-US"/>
        </a:p>
      </dgm:t>
    </dgm:pt>
    <dgm:pt modelId="{D4DDDF96-BE74-4D6C-8118-AF5DD4BF815E}" type="sibTrans" cxnId="{BC9539AB-FF13-4C3C-B0D5-459CFA16BD38}">
      <dgm:prSet/>
      <dgm:spPr/>
      <dgm:t>
        <a:bodyPr/>
        <a:lstStyle/>
        <a:p>
          <a:endParaRPr lang="en-US"/>
        </a:p>
      </dgm:t>
    </dgm:pt>
    <dgm:pt modelId="{AC57478A-F1F7-4811-8F4D-793F2F18E43F}">
      <dgm:prSet/>
      <dgm:spPr/>
      <dgm:t>
        <a:bodyPr/>
        <a:lstStyle/>
        <a:p>
          <a:r>
            <a:rPr lang="en-US" dirty="0"/>
            <a:t>How do you communicate with the staff to ensure everyone knows their role?</a:t>
          </a:r>
        </a:p>
      </dgm:t>
    </dgm:pt>
    <dgm:pt modelId="{E57C7F72-441E-4D69-9D3B-E163A4F3BAE6}" type="parTrans" cxnId="{70F6C4D2-A7C0-4AFA-B634-5071F711A923}">
      <dgm:prSet/>
      <dgm:spPr/>
      <dgm:t>
        <a:bodyPr/>
        <a:lstStyle/>
        <a:p>
          <a:endParaRPr lang="en-US"/>
        </a:p>
      </dgm:t>
    </dgm:pt>
    <dgm:pt modelId="{85769B35-9810-40BB-9D68-7F6018942E2C}" type="sibTrans" cxnId="{70F6C4D2-A7C0-4AFA-B634-5071F711A923}">
      <dgm:prSet/>
      <dgm:spPr/>
      <dgm:t>
        <a:bodyPr/>
        <a:lstStyle/>
        <a:p>
          <a:endParaRPr lang="en-US"/>
        </a:p>
      </dgm:t>
    </dgm:pt>
    <dgm:pt modelId="{CBA456E8-0679-47ED-9A1E-3A09095186F5}">
      <dgm:prSet/>
      <dgm:spPr/>
      <dgm:t>
        <a:bodyPr/>
        <a:lstStyle/>
        <a:p>
          <a:r>
            <a:rPr lang="en-US" dirty="0"/>
            <a:t>How do you handle feedback from residents, families, the greater community and staff?</a:t>
          </a:r>
        </a:p>
      </dgm:t>
    </dgm:pt>
    <dgm:pt modelId="{86C256FE-BD31-46D8-B62A-C3AAAAEB03B3}" type="parTrans" cxnId="{E56F31A7-9B39-4139-A07C-D7C01971CC3F}">
      <dgm:prSet/>
      <dgm:spPr/>
      <dgm:t>
        <a:bodyPr/>
        <a:lstStyle/>
        <a:p>
          <a:endParaRPr lang="en-US"/>
        </a:p>
      </dgm:t>
    </dgm:pt>
    <dgm:pt modelId="{B380A40D-237F-4B29-90FB-219CF44DE31A}" type="sibTrans" cxnId="{E56F31A7-9B39-4139-A07C-D7C01971CC3F}">
      <dgm:prSet/>
      <dgm:spPr/>
      <dgm:t>
        <a:bodyPr/>
        <a:lstStyle/>
        <a:p>
          <a:endParaRPr lang="en-US"/>
        </a:p>
      </dgm:t>
    </dgm:pt>
    <dgm:pt modelId="{E309E5EA-2214-4B68-95F3-96E0932626B3}" type="pres">
      <dgm:prSet presAssocID="{60F7EFA5-2B80-44E9-9E5A-F12870BCD5A6}" presName="diagram" presStyleCnt="0">
        <dgm:presLayoutVars>
          <dgm:dir/>
          <dgm:resizeHandles val="exact"/>
        </dgm:presLayoutVars>
      </dgm:prSet>
      <dgm:spPr/>
    </dgm:pt>
    <dgm:pt modelId="{D9699DF7-2586-4030-8095-EC8B73C2EC69}" type="pres">
      <dgm:prSet presAssocID="{711E4D90-D5C5-4A13-A2AB-EB860CC65EFC}" presName="node" presStyleLbl="node1" presStyleIdx="0" presStyleCnt="6">
        <dgm:presLayoutVars>
          <dgm:bulletEnabled val="1"/>
        </dgm:presLayoutVars>
      </dgm:prSet>
      <dgm:spPr/>
    </dgm:pt>
    <dgm:pt modelId="{1016C460-27E9-4756-A398-E4342F20BC66}" type="pres">
      <dgm:prSet presAssocID="{5B2046B6-2585-4F3C-A2E8-C40D33151098}" presName="sibTrans" presStyleCnt="0"/>
      <dgm:spPr/>
    </dgm:pt>
    <dgm:pt modelId="{78CBA05E-2AAF-40C0-9296-779E8C040539}" type="pres">
      <dgm:prSet presAssocID="{A1C54EA4-C5A3-4D4E-95A8-BA430B07F510}" presName="node" presStyleLbl="node1" presStyleIdx="1" presStyleCnt="6">
        <dgm:presLayoutVars>
          <dgm:bulletEnabled val="1"/>
        </dgm:presLayoutVars>
      </dgm:prSet>
      <dgm:spPr/>
    </dgm:pt>
    <dgm:pt modelId="{12C95428-903F-4D72-B594-753998BBE9B5}" type="pres">
      <dgm:prSet presAssocID="{B4878AD0-90EC-4A6D-8D79-43493E1286AA}" presName="sibTrans" presStyleCnt="0"/>
      <dgm:spPr/>
    </dgm:pt>
    <dgm:pt modelId="{C1BCBEB5-6987-47A1-9A20-A5F786786E39}" type="pres">
      <dgm:prSet presAssocID="{658C9B61-AEA2-47FC-B676-33EEBBA500DE}" presName="node" presStyleLbl="node1" presStyleIdx="2" presStyleCnt="6">
        <dgm:presLayoutVars>
          <dgm:bulletEnabled val="1"/>
        </dgm:presLayoutVars>
      </dgm:prSet>
      <dgm:spPr/>
    </dgm:pt>
    <dgm:pt modelId="{24133553-A3B9-4B74-9322-35FE7FDABB35}" type="pres">
      <dgm:prSet presAssocID="{8442EA0F-1BAC-4425-AD59-21902B545253}" presName="sibTrans" presStyleCnt="0"/>
      <dgm:spPr/>
    </dgm:pt>
    <dgm:pt modelId="{C6AEAE07-4816-4400-BFDE-A04D1483F908}" type="pres">
      <dgm:prSet presAssocID="{8C836E14-EDA5-474A-AAB0-FC1946B24795}" presName="node" presStyleLbl="node1" presStyleIdx="3" presStyleCnt="6">
        <dgm:presLayoutVars>
          <dgm:bulletEnabled val="1"/>
        </dgm:presLayoutVars>
      </dgm:prSet>
      <dgm:spPr/>
    </dgm:pt>
    <dgm:pt modelId="{6074B849-79E2-4602-AC55-8C5349471DBB}" type="pres">
      <dgm:prSet presAssocID="{D4DDDF96-BE74-4D6C-8118-AF5DD4BF815E}" presName="sibTrans" presStyleCnt="0"/>
      <dgm:spPr/>
    </dgm:pt>
    <dgm:pt modelId="{62618663-16E5-4DC2-9E0D-BA1C1D16B07F}" type="pres">
      <dgm:prSet presAssocID="{AC57478A-F1F7-4811-8F4D-793F2F18E43F}" presName="node" presStyleLbl="node1" presStyleIdx="4" presStyleCnt="6">
        <dgm:presLayoutVars>
          <dgm:bulletEnabled val="1"/>
        </dgm:presLayoutVars>
      </dgm:prSet>
      <dgm:spPr/>
    </dgm:pt>
    <dgm:pt modelId="{5C535D77-2324-4F19-BE73-D2F822F3B516}" type="pres">
      <dgm:prSet presAssocID="{85769B35-9810-40BB-9D68-7F6018942E2C}" presName="sibTrans" presStyleCnt="0"/>
      <dgm:spPr/>
    </dgm:pt>
    <dgm:pt modelId="{B5DF9211-249F-4F4D-A53A-7354BE89C827}" type="pres">
      <dgm:prSet presAssocID="{CBA456E8-0679-47ED-9A1E-3A09095186F5}" presName="node" presStyleLbl="node1" presStyleIdx="5" presStyleCnt="6">
        <dgm:presLayoutVars>
          <dgm:bulletEnabled val="1"/>
        </dgm:presLayoutVars>
      </dgm:prSet>
      <dgm:spPr/>
    </dgm:pt>
  </dgm:ptLst>
  <dgm:cxnLst>
    <dgm:cxn modelId="{A60AEF37-C608-420C-9E9E-D2D724CF2AE6}" srcId="{60F7EFA5-2B80-44E9-9E5A-F12870BCD5A6}" destId="{658C9B61-AEA2-47FC-B676-33EEBBA500DE}" srcOrd="2" destOrd="0" parTransId="{A0D31FE5-9109-4F2C-9F46-7E75A25C1400}" sibTransId="{8442EA0F-1BAC-4425-AD59-21902B545253}"/>
    <dgm:cxn modelId="{E4C56E5F-72C1-4A57-A039-63C9F1812D94}" type="presOf" srcId="{A1C54EA4-C5A3-4D4E-95A8-BA430B07F510}" destId="{78CBA05E-2AAF-40C0-9296-779E8C040539}" srcOrd="0" destOrd="0" presId="urn:microsoft.com/office/officeart/2005/8/layout/default"/>
    <dgm:cxn modelId="{D7F26752-4552-48E5-B29C-6ECFE3FE1CB2}" type="presOf" srcId="{CBA456E8-0679-47ED-9A1E-3A09095186F5}" destId="{B5DF9211-249F-4F4D-A53A-7354BE89C827}" srcOrd="0" destOrd="0" presId="urn:microsoft.com/office/officeart/2005/8/layout/default"/>
    <dgm:cxn modelId="{49DA7474-082E-443C-95BC-C0859ECCCFDC}" type="presOf" srcId="{711E4D90-D5C5-4A13-A2AB-EB860CC65EFC}" destId="{D9699DF7-2586-4030-8095-EC8B73C2EC69}" srcOrd="0" destOrd="0" presId="urn:microsoft.com/office/officeart/2005/8/layout/default"/>
    <dgm:cxn modelId="{F4BFAB78-FAC4-466D-A0C1-AACA309414BA}" srcId="{60F7EFA5-2B80-44E9-9E5A-F12870BCD5A6}" destId="{711E4D90-D5C5-4A13-A2AB-EB860CC65EFC}" srcOrd="0" destOrd="0" parTransId="{237F38AE-BF59-4B28-ABF4-B9952420D8C1}" sibTransId="{5B2046B6-2585-4F3C-A2E8-C40D33151098}"/>
    <dgm:cxn modelId="{03B74C7B-DBED-4EE1-8EC7-85B9EA3B676E}" type="presOf" srcId="{AC57478A-F1F7-4811-8F4D-793F2F18E43F}" destId="{62618663-16E5-4DC2-9E0D-BA1C1D16B07F}" srcOrd="0" destOrd="0" presId="urn:microsoft.com/office/officeart/2005/8/layout/default"/>
    <dgm:cxn modelId="{0F4BAD8E-34E5-4E58-9373-F96ACC7F2046}" srcId="{60F7EFA5-2B80-44E9-9E5A-F12870BCD5A6}" destId="{A1C54EA4-C5A3-4D4E-95A8-BA430B07F510}" srcOrd="1" destOrd="0" parTransId="{24623733-736F-4471-B575-1E851812A664}" sibTransId="{B4878AD0-90EC-4A6D-8D79-43493E1286AA}"/>
    <dgm:cxn modelId="{D1541BA5-505A-4A86-97A2-417609A533B4}" type="presOf" srcId="{60F7EFA5-2B80-44E9-9E5A-F12870BCD5A6}" destId="{E309E5EA-2214-4B68-95F3-96E0932626B3}" srcOrd="0" destOrd="0" presId="urn:microsoft.com/office/officeart/2005/8/layout/default"/>
    <dgm:cxn modelId="{E56F31A7-9B39-4139-A07C-D7C01971CC3F}" srcId="{60F7EFA5-2B80-44E9-9E5A-F12870BCD5A6}" destId="{CBA456E8-0679-47ED-9A1E-3A09095186F5}" srcOrd="5" destOrd="0" parTransId="{86C256FE-BD31-46D8-B62A-C3AAAAEB03B3}" sibTransId="{B380A40D-237F-4B29-90FB-219CF44DE31A}"/>
    <dgm:cxn modelId="{BC9539AB-FF13-4C3C-B0D5-459CFA16BD38}" srcId="{60F7EFA5-2B80-44E9-9E5A-F12870BCD5A6}" destId="{8C836E14-EDA5-474A-AAB0-FC1946B24795}" srcOrd="3" destOrd="0" parTransId="{ADB076D7-E5BD-4947-9C85-D7CB9F6F321E}" sibTransId="{D4DDDF96-BE74-4D6C-8118-AF5DD4BF815E}"/>
    <dgm:cxn modelId="{70F6C4D2-A7C0-4AFA-B634-5071F711A923}" srcId="{60F7EFA5-2B80-44E9-9E5A-F12870BCD5A6}" destId="{AC57478A-F1F7-4811-8F4D-793F2F18E43F}" srcOrd="4" destOrd="0" parTransId="{E57C7F72-441E-4D69-9D3B-E163A4F3BAE6}" sibTransId="{85769B35-9810-40BB-9D68-7F6018942E2C}"/>
    <dgm:cxn modelId="{132B0ED9-9B3C-49A6-B603-AE413C00300F}" type="presOf" srcId="{658C9B61-AEA2-47FC-B676-33EEBBA500DE}" destId="{C1BCBEB5-6987-47A1-9A20-A5F786786E39}" srcOrd="0" destOrd="0" presId="urn:microsoft.com/office/officeart/2005/8/layout/default"/>
    <dgm:cxn modelId="{4AB33CE7-F5DE-4F49-9DE7-5BEDCAA96EBD}" type="presOf" srcId="{8C836E14-EDA5-474A-AAB0-FC1946B24795}" destId="{C6AEAE07-4816-4400-BFDE-A04D1483F908}" srcOrd="0" destOrd="0" presId="urn:microsoft.com/office/officeart/2005/8/layout/default"/>
    <dgm:cxn modelId="{A7AF94B0-7B83-449C-965C-72FF46AFB936}" type="presParOf" srcId="{E309E5EA-2214-4B68-95F3-96E0932626B3}" destId="{D9699DF7-2586-4030-8095-EC8B73C2EC69}" srcOrd="0" destOrd="0" presId="urn:microsoft.com/office/officeart/2005/8/layout/default"/>
    <dgm:cxn modelId="{FD7EF4C7-8454-42FC-BBF1-BBF77E9EEB7F}" type="presParOf" srcId="{E309E5EA-2214-4B68-95F3-96E0932626B3}" destId="{1016C460-27E9-4756-A398-E4342F20BC66}" srcOrd="1" destOrd="0" presId="urn:microsoft.com/office/officeart/2005/8/layout/default"/>
    <dgm:cxn modelId="{46D123CF-98A6-4639-B5F2-DDE32E98BA98}" type="presParOf" srcId="{E309E5EA-2214-4B68-95F3-96E0932626B3}" destId="{78CBA05E-2AAF-40C0-9296-779E8C040539}" srcOrd="2" destOrd="0" presId="urn:microsoft.com/office/officeart/2005/8/layout/default"/>
    <dgm:cxn modelId="{39AEAEAB-A78C-4B16-B518-CAB03AB0884F}" type="presParOf" srcId="{E309E5EA-2214-4B68-95F3-96E0932626B3}" destId="{12C95428-903F-4D72-B594-753998BBE9B5}" srcOrd="3" destOrd="0" presId="urn:microsoft.com/office/officeart/2005/8/layout/default"/>
    <dgm:cxn modelId="{9E73E7BD-98EB-4ABA-88F0-63A499BED5B0}" type="presParOf" srcId="{E309E5EA-2214-4B68-95F3-96E0932626B3}" destId="{C1BCBEB5-6987-47A1-9A20-A5F786786E39}" srcOrd="4" destOrd="0" presId="urn:microsoft.com/office/officeart/2005/8/layout/default"/>
    <dgm:cxn modelId="{8E44AFA3-9022-4443-AECB-E90457A8C790}" type="presParOf" srcId="{E309E5EA-2214-4B68-95F3-96E0932626B3}" destId="{24133553-A3B9-4B74-9322-35FE7FDABB35}" srcOrd="5" destOrd="0" presId="urn:microsoft.com/office/officeart/2005/8/layout/default"/>
    <dgm:cxn modelId="{FC00F4AE-E0E7-405C-9BCE-68DBD7221F8D}" type="presParOf" srcId="{E309E5EA-2214-4B68-95F3-96E0932626B3}" destId="{C6AEAE07-4816-4400-BFDE-A04D1483F908}" srcOrd="6" destOrd="0" presId="urn:microsoft.com/office/officeart/2005/8/layout/default"/>
    <dgm:cxn modelId="{3036BFFA-4FC7-4B16-BC63-C5F67FFAF61E}" type="presParOf" srcId="{E309E5EA-2214-4B68-95F3-96E0932626B3}" destId="{6074B849-79E2-4602-AC55-8C5349471DBB}" srcOrd="7" destOrd="0" presId="urn:microsoft.com/office/officeart/2005/8/layout/default"/>
    <dgm:cxn modelId="{DE1F885E-D5C2-4B2F-901C-CA998E3895B6}" type="presParOf" srcId="{E309E5EA-2214-4B68-95F3-96E0932626B3}" destId="{62618663-16E5-4DC2-9E0D-BA1C1D16B07F}" srcOrd="8" destOrd="0" presId="urn:microsoft.com/office/officeart/2005/8/layout/default"/>
    <dgm:cxn modelId="{11F2D532-BEF0-4A17-8726-50530023C3D3}" type="presParOf" srcId="{E309E5EA-2214-4B68-95F3-96E0932626B3}" destId="{5C535D77-2324-4F19-BE73-D2F822F3B516}" srcOrd="9" destOrd="0" presId="urn:microsoft.com/office/officeart/2005/8/layout/default"/>
    <dgm:cxn modelId="{4A8DCB7A-B08A-47F1-9331-736D1374C453}" type="presParOf" srcId="{E309E5EA-2214-4B68-95F3-96E0932626B3}" destId="{B5DF9211-249F-4F4D-A53A-7354BE89C82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828430-09B9-4D34-9232-72F0C501A8F6}"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DC4B6858-D276-453D-ADFC-266AA9C6200D}">
      <dgm:prSet/>
      <dgm:spPr/>
      <dgm:t>
        <a:bodyPr/>
        <a:lstStyle/>
        <a:p>
          <a:pPr algn="ctr"/>
          <a:r>
            <a:rPr lang="en-US" dirty="0"/>
            <a:t>Read through the application</a:t>
          </a:r>
        </a:p>
      </dgm:t>
    </dgm:pt>
    <dgm:pt modelId="{EFF9C200-7493-4A95-9D30-913920FC7FD5}" type="parTrans" cxnId="{C4B2807B-DAE8-43B9-B90A-758DDB223DDA}">
      <dgm:prSet/>
      <dgm:spPr/>
      <dgm:t>
        <a:bodyPr/>
        <a:lstStyle/>
        <a:p>
          <a:endParaRPr lang="en-US"/>
        </a:p>
      </dgm:t>
    </dgm:pt>
    <dgm:pt modelId="{122A0716-77BB-4017-B9FE-344769DA2966}" type="sibTrans" cxnId="{C4B2807B-DAE8-43B9-B90A-758DDB223DDA}">
      <dgm:prSet phldrT="1" phldr="0"/>
      <dgm:spPr/>
      <dgm:t>
        <a:bodyPr/>
        <a:lstStyle/>
        <a:p>
          <a:r>
            <a:rPr lang="en-US"/>
            <a:t>1</a:t>
          </a:r>
        </a:p>
      </dgm:t>
    </dgm:pt>
    <dgm:pt modelId="{17CC8FB0-3C00-4F63-B4FA-9EBC38866174}">
      <dgm:prSet/>
      <dgm:spPr/>
      <dgm:t>
        <a:bodyPr/>
        <a:lstStyle/>
        <a:p>
          <a:pPr algn="ctr"/>
          <a:r>
            <a:rPr lang="en-US" dirty="0"/>
            <a:t>Separate the questions</a:t>
          </a:r>
        </a:p>
      </dgm:t>
    </dgm:pt>
    <dgm:pt modelId="{01BECB14-FAAB-41EF-8083-F5428230FF40}" type="parTrans" cxnId="{1DA6B80E-B45C-427B-9991-24600BA0FEB1}">
      <dgm:prSet/>
      <dgm:spPr/>
      <dgm:t>
        <a:bodyPr/>
        <a:lstStyle/>
        <a:p>
          <a:endParaRPr lang="en-US"/>
        </a:p>
      </dgm:t>
    </dgm:pt>
    <dgm:pt modelId="{A71DC9A9-B29B-470C-8938-9E29A40F91D2}" type="sibTrans" cxnId="{1DA6B80E-B45C-427B-9991-24600BA0FEB1}">
      <dgm:prSet phldrT="2" phldr="0"/>
      <dgm:spPr/>
      <dgm:t>
        <a:bodyPr/>
        <a:lstStyle/>
        <a:p>
          <a:r>
            <a:rPr lang="en-US"/>
            <a:t>2</a:t>
          </a:r>
        </a:p>
      </dgm:t>
    </dgm:pt>
    <dgm:pt modelId="{1C1EE350-B984-496A-AEFD-E2769B566570}">
      <dgm:prSet/>
      <dgm:spPr/>
      <dgm:t>
        <a:bodyPr/>
        <a:lstStyle/>
        <a:p>
          <a:pPr algn="ctr"/>
          <a:r>
            <a:rPr lang="en-US" dirty="0"/>
            <a:t>Outline an answer to each</a:t>
          </a:r>
        </a:p>
      </dgm:t>
    </dgm:pt>
    <dgm:pt modelId="{AF636AEB-E09B-4B42-8EA8-72F6CCF5AB3D}" type="parTrans" cxnId="{2DC6344A-5664-4949-A029-0D725552F8FF}">
      <dgm:prSet/>
      <dgm:spPr/>
      <dgm:t>
        <a:bodyPr/>
        <a:lstStyle/>
        <a:p>
          <a:endParaRPr lang="en-US"/>
        </a:p>
      </dgm:t>
    </dgm:pt>
    <dgm:pt modelId="{44DCE9C1-27D9-4EE5-A63F-08D74456F25A}" type="sibTrans" cxnId="{2DC6344A-5664-4949-A029-0D725552F8FF}">
      <dgm:prSet phldrT="3" phldr="0"/>
      <dgm:spPr/>
      <dgm:t>
        <a:bodyPr/>
        <a:lstStyle/>
        <a:p>
          <a:r>
            <a:rPr lang="en-US"/>
            <a:t>3</a:t>
          </a:r>
        </a:p>
      </dgm:t>
    </dgm:pt>
    <dgm:pt modelId="{CE8B46AF-D3DA-4228-A9AB-DF1F84E6661D}">
      <dgm:prSet/>
      <dgm:spPr/>
      <dgm:t>
        <a:bodyPr/>
        <a:lstStyle/>
        <a:p>
          <a:pPr algn="ctr"/>
          <a:r>
            <a:rPr lang="en-US" dirty="0"/>
            <a:t>Fill in the details</a:t>
          </a:r>
        </a:p>
      </dgm:t>
    </dgm:pt>
    <dgm:pt modelId="{D9993CFD-07C7-47B0-A15D-C5682FDD4283}" type="parTrans" cxnId="{C1620D56-DC78-478A-B076-ECCBA5638421}">
      <dgm:prSet/>
      <dgm:spPr/>
      <dgm:t>
        <a:bodyPr/>
        <a:lstStyle/>
        <a:p>
          <a:endParaRPr lang="en-US"/>
        </a:p>
      </dgm:t>
    </dgm:pt>
    <dgm:pt modelId="{C76AC215-3CCF-4565-BFF0-E08166E0EC74}" type="sibTrans" cxnId="{C1620D56-DC78-478A-B076-ECCBA5638421}">
      <dgm:prSet phldrT="4" phldr="0"/>
      <dgm:spPr/>
      <dgm:t>
        <a:bodyPr/>
        <a:lstStyle/>
        <a:p>
          <a:r>
            <a:rPr lang="en-US"/>
            <a:t>4</a:t>
          </a:r>
        </a:p>
      </dgm:t>
    </dgm:pt>
    <dgm:pt modelId="{C46783B1-3812-46AC-ABCC-43D25137ED42}">
      <dgm:prSet/>
      <dgm:spPr/>
      <dgm:t>
        <a:bodyPr/>
        <a:lstStyle/>
        <a:p>
          <a:pPr algn="ctr"/>
          <a:r>
            <a:rPr lang="en-US" dirty="0"/>
            <a:t>Put it all together</a:t>
          </a:r>
        </a:p>
      </dgm:t>
    </dgm:pt>
    <dgm:pt modelId="{13C7F36C-233C-4DE3-89AC-5AB676137B61}" type="parTrans" cxnId="{AABBA8F1-D138-45C2-8769-A9E5B18857B3}">
      <dgm:prSet/>
      <dgm:spPr/>
      <dgm:t>
        <a:bodyPr/>
        <a:lstStyle/>
        <a:p>
          <a:endParaRPr lang="en-US"/>
        </a:p>
      </dgm:t>
    </dgm:pt>
    <dgm:pt modelId="{EE0601AC-2AA0-42DA-B119-97A40C4BCFC9}" type="sibTrans" cxnId="{AABBA8F1-D138-45C2-8769-A9E5B18857B3}">
      <dgm:prSet phldrT="5" phldr="0"/>
      <dgm:spPr/>
      <dgm:t>
        <a:bodyPr/>
        <a:lstStyle/>
        <a:p>
          <a:r>
            <a:rPr lang="en-US"/>
            <a:t>5</a:t>
          </a:r>
        </a:p>
      </dgm:t>
    </dgm:pt>
    <dgm:pt modelId="{86DCC8C0-E1B3-4EAB-B09B-E7B00D233CD6}" type="pres">
      <dgm:prSet presAssocID="{98828430-09B9-4D34-9232-72F0C501A8F6}" presName="Name0" presStyleCnt="0">
        <dgm:presLayoutVars>
          <dgm:animLvl val="lvl"/>
          <dgm:resizeHandles val="exact"/>
        </dgm:presLayoutVars>
      </dgm:prSet>
      <dgm:spPr/>
    </dgm:pt>
    <dgm:pt modelId="{939EE187-C0ED-4D1C-8222-12DDBD00B616}" type="pres">
      <dgm:prSet presAssocID="{DC4B6858-D276-453D-ADFC-266AA9C6200D}" presName="compositeNode" presStyleCnt="0">
        <dgm:presLayoutVars>
          <dgm:bulletEnabled val="1"/>
        </dgm:presLayoutVars>
      </dgm:prSet>
      <dgm:spPr/>
    </dgm:pt>
    <dgm:pt modelId="{9CC4BAB1-71BE-4BB6-84CC-4B92DC38D0F3}" type="pres">
      <dgm:prSet presAssocID="{DC4B6858-D276-453D-ADFC-266AA9C6200D}" presName="bgRect" presStyleLbl="bgAccFollowNode1" presStyleIdx="0" presStyleCnt="5"/>
      <dgm:spPr/>
    </dgm:pt>
    <dgm:pt modelId="{D9AB13B6-7451-415E-BB70-BEC283444DE7}" type="pres">
      <dgm:prSet presAssocID="{122A0716-77BB-4017-B9FE-344769DA2966}" presName="sibTransNodeCircle" presStyleLbl="alignNode1" presStyleIdx="0" presStyleCnt="10">
        <dgm:presLayoutVars>
          <dgm:chMax val="0"/>
          <dgm:bulletEnabled/>
        </dgm:presLayoutVars>
      </dgm:prSet>
      <dgm:spPr/>
    </dgm:pt>
    <dgm:pt modelId="{AA0280A9-185C-424A-8446-CC2F446A4508}" type="pres">
      <dgm:prSet presAssocID="{DC4B6858-D276-453D-ADFC-266AA9C6200D}" presName="bottomLine" presStyleLbl="alignNode1" presStyleIdx="1" presStyleCnt="10">
        <dgm:presLayoutVars/>
      </dgm:prSet>
      <dgm:spPr/>
    </dgm:pt>
    <dgm:pt modelId="{207B0188-C30E-48FB-BD30-502DF177C782}" type="pres">
      <dgm:prSet presAssocID="{DC4B6858-D276-453D-ADFC-266AA9C6200D}" presName="nodeText" presStyleLbl="bgAccFollowNode1" presStyleIdx="0" presStyleCnt="5">
        <dgm:presLayoutVars>
          <dgm:bulletEnabled val="1"/>
        </dgm:presLayoutVars>
      </dgm:prSet>
      <dgm:spPr/>
    </dgm:pt>
    <dgm:pt modelId="{9432A15F-C924-43DF-81BE-805ADD82798B}" type="pres">
      <dgm:prSet presAssocID="{122A0716-77BB-4017-B9FE-344769DA2966}" presName="sibTrans" presStyleCnt="0"/>
      <dgm:spPr/>
    </dgm:pt>
    <dgm:pt modelId="{1B5AFF98-3597-456C-BACE-5209ED12E427}" type="pres">
      <dgm:prSet presAssocID="{17CC8FB0-3C00-4F63-B4FA-9EBC38866174}" presName="compositeNode" presStyleCnt="0">
        <dgm:presLayoutVars>
          <dgm:bulletEnabled val="1"/>
        </dgm:presLayoutVars>
      </dgm:prSet>
      <dgm:spPr/>
    </dgm:pt>
    <dgm:pt modelId="{FF8E0727-3C43-420A-9519-590F241C7890}" type="pres">
      <dgm:prSet presAssocID="{17CC8FB0-3C00-4F63-B4FA-9EBC38866174}" presName="bgRect" presStyleLbl="bgAccFollowNode1" presStyleIdx="1" presStyleCnt="5"/>
      <dgm:spPr/>
    </dgm:pt>
    <dgm:pt modelId="{A0029000-992E-495F-BBC0-B6E3A5151FA7}" type="pres">
      <dgm:prSet presAssocID="{A71DC9A9-B29B-470C-8938-9E29A40F91D2}" presName="sibTransNodeCircle" presStyleLbl="alignNode1" presStyleIdx="2" presStyleCnt="10">
        <dgm:presLayoutVars>
          <dgm:chMax val="0"/>
          <dgm:bulletEnabled/>
        </dgm:presLayoutVars>
      </dgm:prSet>
      <dgm:spPr/>
    </dgm:pt>
    <dgm:pt modelId="{A01D4BD5-56BB-436A-83F5-2B7660948765}" type="pres">
      <dgm:prSet presAssocID="{17CC8FB0-3C00-4F63-B4FA-9EBC38866174}" presName="bottomLine" presStyleLbl="alignNode1" presStyleIdx="3" presStyleCnt="10">
        <dgm:presLayoutVars/>
      </dgm:prSet>
      <dgm:spPr/>
    </dgm:pt>
    <dgm:pt modelId="{28D395B1-AC18-444F-97BD-3A358A30484C}" type="pres">
      <dgm:prSet presAssocID="{17CC8FB0-3C00-4F63-B4FA-9EBC38866174}" presName="nodeText" presStyleLbl="bgAccFollowNode1" presStyleIdx="1" presStyleCnt="5">
        <dgm:presLayoutVars>
          <dgm:bulletEnabled val="1"/>
        </dgm:presLayoutVars>
      </dgm:prSet>
      <dgm:spPr/>
    </dgm:pt>
    <dgm:pt modelId="{9ACBD84F-4C27-4224-B2AC-CB10B7A05758}" type="pres">
      <dgm:prSet presAssocID="{A71DC9A9-B29B-470C-8938-9E29A40F91D2}" presName="sibTrans" presStyleCnt="0"/>
      <dgm:spPr/>
    </dgm:pt>
    <dgm:pt modelId="{9B8BF878-EFB6-4EFB-98C8-98A13ADCA9C8}" type="pres">
      <dgm:prSet presAssocID="{1C1EE350-B984-496A-AEFD-E2769B566570}" presName="compositeNode" presStyleCnt="0">
        <dgm:presLayoutVars>
          <dgm:bulletEnabled val="1"/>
        </dgm:presLayoutVars>
      </dgm:prSet>
      <dgm:spPr/>
    </dgm:pt>
    <dgm:pt modelId="{14583920-9793-43B7-BC6F-08D37EB65194}" type="pres">
      <dgm:prSet presAssocID="{1C1EE350-B984-496A-AEFD-E2769B566570}" presName="bgRect" presStyleLbl="bgAccFollowNode1" presStyleIdx="2" presStyleCnt="5"/>
      <dgm:spPr/>
    </dgm:pt>
    <dgm:pt modelId="{6AECAFF7-5693-4020-AC7D-1BB4C61BC95A}" type="pres">
      <dgm:prSet presAssocID="{44DCE9C1-27D9-4EE5-A63F-08D74456F25A}" presName="sibTransNodeCircle" presStyleLbl="alignNode1" presStyleIdx="4" presStyleCnt="10">
        <dgm:presLayoutVars>
          <dgm:chMax val="0"/>
          <dgm:bulletEnabled/>
        </dgm:presLayoutVars>
      </dgm:prSet>
      <dgm:spPr/>
    </dgm:pt>
    <dgm:pt modelId="{D4D0FAA7-4AB9-414A-9FBC-00DC4A27F4EE}" type="pres">
      <dgm:prSet presAssocID="{1C1EE350-B984-496A-AEFD-E2769B566570}" presName="bottomLine" presStyleLbl="alignNode1" presStyleIdx="5" presStyleCnt="10">
        <dgm:presLayoutVars/>
      </dgm:prSet>
      <dgm:spPr/>
    </dgm:pt>
    <dgm:pt modelId="{7F5A43C0-D00F-4D5F-82D0-1A3528860D56}" type="pres">
      <dgm:prSet presAssocID="{1C1EE350-B984-496A-AEFD-E2769B566570}" presName="nodeText" presStyleLbl="bgAccFollowNode1" presStyleIdx="2" presStyleCnt="5">
        <dgm:presLayoutVars>
          <dgm:bulletEnabled val="1"/>
        </dgm:presLayoutVars>
      </dgm:prSet>
      <dgm:spPr/>
    </dgm:pt>
    <dgm:pt modelId="{3B6006BE-5A97-489E-8860-B38D9953E1CD}" type="pres">
      <dgm:prSet presAssocID="{44DCE9C1-27D9-4EE5-A63F-08D74456F25A}" presName="sibTrans" presStyleCnt="0"/>
      <dgm:spPr/>
    </dgm:pt>
    <dgm:pt modelId="{E5048D65-554D-440F-AC04-852E4868A731}" type="pres">
      <dgm:prSet presAssocID="{CE8B46AF-D3DA-4228-A9AB-DF1F84E6661D}" presName="compositeNode" presStyleCnt="0">
        <dgm:presLayoutVars>
          <dgm:bulletEnabled val="1"/>
        </dgm:presLayoutVars>
      </dgm:prSet>
      <dgm:spPr/>
    </dgm:pt>
    <dgm:pt modelId="{E4DB5639-A957-489E-AFE6-A4B0A36315F1}" type="pres">
      <dgm:prSet presAssocID="{CE8B46AF-D3DA-4228-A9AB-DF1F84E6661D}" presName="bgRect" presStyleLbl="bgAccFollowNode1" presStyleIdx="3" presStyleCnt="5"/>
      <dgm:spPr/>
    </dgm:pt>
    <dgm:pt modelId="{77F41FF5-5B65-4287-94B7-316520B53282}" type="pres">
      <dgm:prSet presAssocID="{C76AC215-3CCF-4565-BFF0-E08166E0EC74}" presName="sibTransNodeCircle" presStyleLbl="alignNode1" presStyleIdx="6" presStyleCnt="10">
        <dgm:presLayoutVars>
          <dgm:chMax val="0"/>
          <dgm:bulletEnabled/>
        </dgm:presLayoutVars>
      </dgm:prSet>
      <dgm:spPr/>
    </dgm:pt>
    <dgm:pt modelId="{B1083600-34C2-4891-898F-60FD2ED600B9}" type="pres">
      <dgm:prSet presAssocID="{CE8B46AF-D3DA-4228-A9AB-DF1F84E6661D}" presName="bottomLine" presStyleLbl="alignNode1" presStyleIdx="7" presStyleCnt="10">
        <dgm:presLayoutVars/>
      </dgm:prSet>
      <dgm:spPr/>
    </dgm:pt>
    <dgm:pt modelId="{848F03DF-73D0-4E38-8598-5DA358A16993}" type="pres">
      <dgm:prSet presAssocID="{CE8B46AF-D3DA-4228-A9AB-DF1F84E6661D}" presName="nodeText" presStyleLbl="bgAccFollowNode1" presStyleIdx="3" presStyleCnt="5">
        <dgm:presLayoutVars>
          <dgm:bulletEnabled val="1"/>
        </dgm:presLayoutVars>
      </dgm:prSet>
      <dgm:spPr/>
    </dgm:pt>
    <dgm:pt modelId="{136879DD-2713-47F9-9788-E06802BCCDB2}" type="pres">
      <dgm:prSet presAssocID="{C76AC215-3CCF-4565-BFF0-E08166E0EC74}" presName="sibTrans" presStyleCnt="0"/>
      <dgm:spPr/>
    </dgm:pt>
    <dgm:pt modelId="{BF2F965B-7237-4BF6-B25B-1C8975F95937}" type="pres">
      <dgm:prSet presAssocID="{C46783B1-3812-46AC-ABCC-43D25137ED42}" presName="compositeNode" presStyleCnt="0">
        <dgm:presLayoutVars>
          <dgm:bulletEnabled val="1"/>
        </dgm:presLayoutVars>
      </dgm:prSet>
      <dgm:spPr/>
    </dgm:pt>
    <dgm:pt modelId="{A219F8D6-AB06-4EDF-A40D-741171935884}" type="pres">
      <dgm:prSet presAssocID="{C46783B1-3812-46AC-ABCC-43D25137ED42}" presName="bgRect" presStyleLbl="bgAccFollowNode1" presStyleIdx="4" presStyleCnt="5"/>
      <dgm:spPr/>
    </dgm:pt>
    <dgm:pt modelId="{EFF73101-919E-4462-83C3-FB6E15F3E7B3}" type="pres">
      <dgm:prSet presAssocID="{EE0601AC-2AA0-42DA-B119-97A40C4BCFC9}" presName="sibTransNodeCircle" presStyleLbl="alignNode1" presStyleIdx="8" presStyleCnt="10">
        <dgm:presLayoutVars>
          <dgm:chMax val="0"/>
          <dgm:bulletEnabled/>
        </dgm:presLayoutVars>
      </dgm:prSet>
      <dgm:spPr/>
    </dgm:pt>
    <dgm:pt modelId="{BF543D6D-FA55-49C8-AB14-21DF0D96D163}" type="pres">
      <dgm:prSet presAssocID="{C46783B1-3812-46AC-ABCC-43D25137ED42}" presName="bottomLine" presStyleLbl="alignNode1" presStyleIdx="9" presStyleCnt="10">
        <dgm:presLayoutVars/>
      </dgm:prSet>
      <dgm:spPr/>
    </dgm:pt>
    <dgm:pt modelId="{6BE285B3-49F3-4E48-95F2-A9E08ECFD72E}" type="pres">
      <dgm:prSet presAssocID="{C46783B1-3812-46AC-ABCC-43D25137ED42}" presName="nodeText" presStyleLbl="bgAccFollowNode1" presStyleIdx="4" presStyleCnt="5">
        <dgm:presLayoutVars>
          <dgm:bulletEnabled val="1"/>
        </dgm:presLayoutVars>
      </dgm:prSet>
      <dgm:spPr/>
    </dgm:pt>
  </dgm:ptLst>
  <dgm:cxnLst>
    <dgm:cxn modelId="{4464B502-CB91-432D-ADCA-98EB9519CE4A}" type="presOf" srcId="{CE8B46AF-D3DA-4228-A9AB-DF1F84E6661D}" destId="{848F03DF-73D0-4E38-8598-5DA358A16993}" srcOrd="1" destOrd="0" presId="urn:microsoft.com/office/officeart/2016/7/layout/BasicLinearProcessNumbered"/>
    <dgm:cxn modelId="{D45D560A-8008-48CB-BA6C-B7F20473CBA3}" type="presOf" srcId="{DC4B6858-D276-453D-ADFC-266AA9C6200D}" destId="{207B0188-C30E-48FB-BD30-502DF177C782}" srcOrd="1" destOrd="0" presId="urn:microsoft.com/office/officeart/2016/7/layout/BasicLinearProcessNumbered"/>
    <dgm:cxn modelId="{1DA6B80E-B45C-427B-9991-24600BA0FEB1}" srcId="{98828430-09B9-4D34-9232-72F0C501A8F6}" destId="{17CC8FB0-3C00-4F63-B4FA-9EBC38866174}" srcOrd="1" destOrd="0" parTransId="{01BECB14-FAAB-41EF-8083-F5428230FF40}" sibTransId="{A71DC9A9-B29B-470C-8938-9E29A40F91D2}"/>
    <dgm:cxn modelId="{8E022F3F-858D-4B08-91FE-52120E3612F0}" type="presOf" srcId="{EE0601AC-2AA0-42DA-B119-97A40C4BCFC9}" destId="{EFF73101-919E-4462-83C3-FB6E15F3E7B3}" srcOrd="0" destOrd="0" presId="urn:microsoft.com/office/officeart/2016/7/layout/BasicLinearProcessNumbered"/>
    <dgm:cxn modelId="{F0B92461-2936-4661-9E85-3B5FDAC6E039}" type="presOf" srcId="{CE8B46AF-D3DA-4228-A9AB-DF1F84E6661D}" destId="{E4DB5639-A957-489E-AFE6-A4B0A36315F1}" srcOrd="0" destOrd="0" presId="urn:microsoft.com/office/officeart/2016/7/layout/BasicLinearProcessNumbered"/>
    <dgm:cxn modelId="{E841A261-169C-449D-B4B3-70CD3BC07551}" type="presOf" srcId="{122A0716-77BB-4017-B9FE-344769DA2966}" destId="{D9AB13B6-7451-415E-BB70-BEC283444DE7}" srcOrd="0" destOrd="0" presId="urn:microsoft.com/office/officeart/2016/7/layout/BasicLinearProcessNumbered"/>
    <dgm:cxn modelId="{8E9FE242-AD11-4709-B19A-55EA610E2C72}" type="presOf" srcId="{C76AC215-3CCF-4565-BFF0-E08166E0EC74}" destId="{77F41FF5-5B65-4287-94B7-316520B53282}" srcOrd="0" destOrd="0" presId="urn:microsoft.com/office/officeart/2016/7/layout/BasicLinearProcessNumbered"/>
    <dgm:cxn modelId="{08BC5766-EB9F-4822-AC91-21906A7EBF5C}" type="presOf" srcId="{A71DC9A9-B29B-470C-8938-9E29A40F91D2}" destId="{A0029000-992E-495F-BBC0-B6E3A5151FA7}" srcOrd="0" destOrd="0" presId="urn:microsoft.com/office/officeart/2016/7/layout/BasicLinearProcessNumbered"/>
    <dgm:cxn modelId="{2DC6344A-5664-4949-A029-0D725552F8FF}" srcId="{98828430-09B9-4D34-9232-72F0C501A8F6}" destId="{1C1EE350-B984-496A-AEFD-E2769B566570}" srcOrd="2" destOrd="0" parTransId="{AF636AEB-E09B-4B42-8EA8-72F6CCF5AB3D}" sibTransId="{44DCE9C1-27D9-4EE5-A63F-08D74456F25A}"/>
    <dgm:cxn modelId="{04DC846B-A5C7-452C-9FE6-8C552FFC54A0}" type="presOf" srcId="{C46783B1-3812-46AC-ABCC-43D25137ED42}" destId="{A219F8D6-AB06-4EDF-A40D-741171935884}" srcOrd="0" destOrd="0" presId="urn:microsoft.com/office/officeart/2016/7/layout/BasicLinearProcessNumbered"/>
    <dgm:cxn modelId="{D0AE966F-D362-4186-95C7-DC3634EE58A1}" type="presOf" srcId="{1C1EE350-B984-496A-AEFD-E2769B566570}" destId="{14583920-9793-43B7-BC6F-08D37EB65194}" srcOrd="0" destOrd="0" presId="urn:microsoft.com/office/officeart/2016/7/layout/BasicLinearProcessNumbered"/>
    <dgm:cxn modelId="{4404C26F-844B-456E-B051-BD0B7605442E}" type="presOf" srcId="{17CC8FB0-3C00-4F63-B4FA-9EBC38866174}" destId="{FF8E0727-3C43-420A-9519-590F241C7890}" srcOrd="0" destOrd="0" presId="urn:microsoft.com/office/officeart/2016/7/layout/BasicLinearProcessNumbered"/>
    <dgm:cxn modelId="{C1620D56-DC78-478A-B076-ECCBA5638421}" srcId="{98828430-09B9-4D34-9232-72F0C501A8F6}" destId="{CE8B46AF-D3DA-4228-A9AB-DF1F84E6661D}" srcOrd="3" destOrd="0" parTransId="{D9993CFD-07C7-47B0-A15D-C5682FDD4283}" sibTransId="{C76AC215-3CCF-4565-BFF0-E08166E0EC74}"/>
    <dgm:cxn modelId="{6DE4A556-1596-4644-A58A-71A7F5FA6CB9}" type="presOf" srcId="{DC4B6858-D276-453D-ADFC-266AA9C6200D}" destId="{9CC4BAB1-71BE-4BB6-84CC-4B92DC38D0F3}" srcOrd="0" destOrd="0" presId="urn:microsoft.com/office/officeart/2016/7/layout/BasicLinearProcessNumbered"/>
    <dgm:cxn modelId="{C4B2807B-DAE8-43B9-B90A-758DDB223DDA}" srcId="{98828430-09B9-4D34-9232-72F0C501A8F6}" destId="{DC4B6858-D276-453D-ADFC-266AA9C6200D}" srcOrd="0" destOrd="0" parTransId="{EFF9C200-7493-4A95-9D30-913920FC7FD5}" sibTransId="{122A0716-77BB-4017-B9FE-344769DA2966}"/>
    <dgm:cxn modelId="{1C1CE67D-B7AB-407F-A211-1CBFE63ED208}" type="presOf" srcId="{98828430-09B9-4D34-9232-72F0C501A8F6}" destId="{86DCC8C0-E1B3-4EAB-B09B-E7B00D233CD6}" srcOrd="0" destOrd="0" presId="urn:microsoft.com/office/officeart/2016/7/layout/BasicLinearProcessNumbered"/>
    <dgm:cxn modelId="{BF0E268F-AE12-4B00-8309-A9E66EE44FA6}" type="presOf" srcId="{C46783B1-3812-46AC-ABCC-43D25137ED42}" destId="{6BE285B3-49F3-4E48-95F2-A9E08ECFD72E}" srcOrd="1" destOrd="0" presId="urn:microsoft.com/office/officeart/2016/7/layout/BasicLinearProcessNumbered"/>
    <dgm:cxn modelId="{FA1922AB-EBA4-4E99-9897-8EC9FF4C93FA}" type="presOf" srcId="{17CC8FB0-3C00-4F63-B4FA-9EBC38866174}" destId="{28D395B1-AC18-444F-97BD-3A358A30484C}" srcOrd="1" destOrd="0" presId="urn:microsoft.com/office/officeart/2016/7/layout/BasicLinearProcessNumbered"/>
    <dgm:cxn modelId="{D0766CB5-72EA-49D1-9AFD-174C4261259B}" type="presOf" srcId="{44DCE9C1-27D9-4EE5-A63F-08D74456F25A}" destId="{6AECAFF7-5693-4020-AC7D-1BB4C61BC95A}" srcOrd="0" destOrd="0" presId="urn:microsoft.com/office/officeart/2016/7/layout/BasicLinearProcessNumbered"/>
    <dgm:cxn modelId="{AABBA8F1-D138-45C2-8769-A9E5B18857B3}" srcId="{98828430-09B9-4D34-9232-72F0C501A8F6}" destId="{C46783B1-3812-46AC-ABCC-43D25137ED42}" srcOrd="4" destOrd="0" parTransId="{13C7F36C-233C-4DE3-89AC-5AB676137B61}" sibTransId="{EE0601AC-2AA0-42DA-B119-97A40C4BCFC9}"/>
    <dgm:cxn modelId="{26D8FFFE-E910-456C-9E06-E309A6D39C6C}" type="presOf" srcId="{1C1EE350-B984-496A-AEFD-E2769B566570}" destId="{7F5A43C0-D00F-4D5F-82D0-1A3528860D56}" srcOrd="1" destOrd="0" presId="urn:microsoft.com/office/officeart/2016/7/layout/BasicLinearProcessNumbered"/>
    <dgm:cxn modelId="{AD2A475F-5032-474E-BA90-62F7A8C4AEB6}" type="presParOf" srcId="{86DCC8C0-E1B3-4EAB-B09B-E7B00D233CD6}" destId="{939EE187-C0ED-4D1C-8222-12DDBD00B616}" srcOrd="0" destOrd="0" presId="urn:microsoft.com/office/officeart/2016/7/layout/BasicLinearProcessNumbered"/>
    <dgm:cxn modelId="{43D1D12C-BEFD-43DA-BA42-1E765650AEDC}" type="presParOf" srcId="{939EE187-C0ED-4D1C-8222-12DDBD00B616}" destId="{9CC4BAB1-71BE-4BB6-84CC-4B92DC38D0F3}" srcOrd="0" destOrd="0" presId="urn:microsoft.com/office/officeart/2016/7/layout/BasicLinearProcessNumbered"/>
    <dgm:cxn modelId="{02E27D58-6580-4483-9F74-2064FE5B7B0C}" type="presParOf" srcId="{939EE187-C0ED-4D1C-8222-12DDBD00B616}" destId="{D9AB13B6-7451-415E-BB70-BEC283444DE7}" srcOrd="1" destOrd="0" presId="urn:microsoft.com/office/officeart/2016/7/layout/BasicLinearProcessNumbered"/>
    <dgm:cxn modelId="{028FC413-2E0B-44D8-9540-85D5D2B69D16}" type="presParOf" srcId="{939EE187-C0ED-4D1C-8222-12DDBD00B616}" destId="{AA0280A9-185C-424A-8446-CC2F446A4508}" srcOrd="2" destOrd="0" presId="urn:microsoft.com/office/officeart/2016/7/layout/BasicLinearProcessNumbered"/>
    <dgm:cxn modelId="{CDDC6E0F-B6FA-4F53-9500-4071475CBB26}" type="presParOf" srcId="{939EE187-C0ED-4D1C-8222-12DDBD00B616}" destId="{207B0188-C30E-48FB-BD30-502DF177C782}" srcOrd="3" destOrd="0" presId="urn:microsoft.com/office/officeart/2016/7/layout/BasicLinearProcessNumbered"/>
    <dgm:cxn modelId="{03C30704-F0C3-4AA5-ABFF-51411E1AF441}" type="presParOf" srcId="{86DCC8C0-E1B3-4EAB-B09B-E7B00D233CD6}" destId="{9432A15F-C924-43DF-81BE-805ADD82798B}" srcOrd="1" destOrd="0" presId="urn:microsoft.com/office/officeart/2016/7/layout/BasicLinearProcessNumbered"/>
    <dgm:cxn modelId="{1FB667EB-AC01-43CF-ADEB-70BC2087C417}" type="presParOf" srcId="{86DCC8C0-E1B3-4EAB-B09B-E7B00D233CD6}" destId="{1B5AFF98-3597-456C-BACE-5209ED12E427}" srcOrd="2" destOrd="0" presId="urn:microsoft.com/office/officeart/2016/7/layout/BasicLinearProcessNumbered"/>
    <dgm:cxn modelId="{D4F27ECC-1C5C-4DC4-A0D0-A154380A45B0}" type="presParOf" srcId="{1B5AFF98-3597-456C-BACE-5209ED12E427}" destId="{FF8E0727-3C43-420A-9519-590F241C7890}" srcOrd="0" destOrd="0" presId="urn:microsoft.com/office/officeart/2016/7/layout/BasicLinearProcessNumbered"/>
    <dgm:cxn modelId="{4B7611DE-6861-413D-BDFC-1EF797160ABA}" type="presParOf" srcId="{1B5AFF98-3597-456C-BACE-5209ED12E427}" destId="{A0029000-992E-495F-BBC0-B6E3A5151FA7}" srcOrd="1" destOrd="0" presId="urn:microsoft.com/office/officeart/2016/7/layout/BasicLinearProcessNumbered"/>
    <dgm:cxn modelId="{FA716003-B6F3-40D1-8151-CB7C5AFCAAD7}" type="presParOf" srcId="{1B5AFF98-3597-456C-BACE-5209ED12E427}" destId="{A01D4BD5-56BB-436A-83F5-2B7660948765}" srcOrd="2" destOrd="0" presId="urn:microsoft.com/office/officeart/2016/7/layout/BasicLinearProcessNumbered"/>
    <dgm:cxn modelId="{B62B942F-7707-448F-A063-463CBF32CF2F}" type="presParOf" srcId="{1B5AFF98-3597-456C-BACE-5209ED12E427}" destId="{28D395B1-AC18-444F-97BD-3A358A30484C}" srcOrd="3" destOrd="0" presId="urn:microsoft.com/office/officeart/2016/7/layout/BasicLinearProcessNumbered"/>
    <dgm:cxn modelId="{E8F27300-3169-4D1C-AFA6-26FC3C9F0F93}" type="presParOf" srcId="{86DCC8C0-E1B3-4EAB-B09B-E7B00D233CD6}" destId="{9ACBD84F-4C27-4224-B2AC-CB10B7A05758}" srcOrd="3" destOrd="0" presId="urn:microsoft.com/office/officeart/2016/7/layout/BasicLinearProcessNumbered"/>
    <dgm:cxn modelId="{04B6F002-513A-49A1-9FFF-5094BEA57ED1}" type="presParOf" srcId="{86DCC8C0-E1B3-4EAB-B09B-E7B00D233CD6}" destId="{9B8BF878-EFB6-4EFB-98C8-98A13ADCA9C8}" srcOrd="4" destOrd="0" presId="urn:microsoft.com/office/officeart/2016/7/layout/BasicLinearProcessNumbered"/>
    <dgm:cxn modelId="{C8A267BE-C3CF-412E-9C3B-CC4981B06578}" type="presParOf" srcId="{9B8BF878-EFB6-4EFB-98C8-98A13ADCA9C8}" destId="{14583920-9793-43B7-BC6F-08D37EB65194}" srcOrd="0" destOrd="0" presId="urn:microsoft.com/office/officeart/2016/7/layout/BasicLinearProcessNumbered"/>
    <dgm:cxn modelId="{656202EE-9B29-4ED2-A860-B45F14E33F7C}" type="presParOf" srcId="{9B8BF878-EFB6-4EFB-98C8-98A13ADCA9C8}" destId="{6AECAFF7-5693-4020-AC7D-1BB4C61BC95A}" srcOrd="1" destOrd="0" presId="urn:microsoft.com/office/officeart/2016/7/layout/BasicLinearProcessNumbered"/>
    <dgm:cxn modelId="{71C39B6E-5144-4A6F-AAAF-67AFA6D73C0F}" type="presParOf" srcId="{9B8BF878-EFB6-4EFB-98C8-98A13ADCA9C8}" destId="{D4D0FAA7-4AB9-414A-9FBC-00DC4A27F4EE}" srcOrd="2" destOrd="0" presId="urn:microsoft.com/office/officeart/2016/7/layout/BasicLinearProcessNumbered"/>
    <dgm:cxn modelId="{268C2E26-7F23-44A2-B02B-7E606DEA4F53}" type="presParOf" srcId="{9B8BF878-EFB6-4EFB-98C8-98A13ADCA9C8}" destId="{7F5A43C0-D00F-4D5F-82D0-1A3528860D56}" srcOrd="3" destOrd="0" presId="urn:microsoft.com/office/officeart/2016/7/layout/BasicLinearProcessNumbered"/>
    <dgm:cxn modelId="{DD1A98B7-0939-40F1-BAD9-76D0188D614F}" type="presParOf" srcId="{86DCC8C0-E1B3-4EAB-B09B-E7B00D233CD6}" destId="{3B6006BE-5A97-489E-8860-B38D9953E1CD}" srcOrd="5" destOrd="0" presId="urn:microsoft.com/office/officeart/2016/7/layout/BasicLinearProcessNumbered"/>
    <dgm:cxn modelId="{64BB8EE0-E4BF-4112-9C34-E430C35C1A24}" type="presParOf" srcId="{86DCC8C0-E1B3-4EAB-B09B-E7B00D233CD6}" destId="{E5048D65-554D-440F-AC04-852E4868A731}" srcOrd="6" destOrd="0" presId="urn:microsoft.com/office/officeart/2016/7/layout/BasicLinearProcessNumbered"/>
    <dgm:cxn modelId="{1D214F87-A076-48DE-879B-0C50B428176E}" type="presParOf" srcId="{E5048D65-554D-440F-AC04-852E4868A731}" destId="{E4DB5639-A957-489E-AFE6-A4B0A36315F1}" srcOrd="0" destOrd="0" presId="urn:microsoft.com/office/officeart/2016/7/layout/BasicLinearProcessNumbered"/>
    <dgm:cxn modelId="{40EF4903-F4B9-4AA0-B09A-BF4688DAFD42}" type="presParOf" srcId="{E5048D65-554D-440F-AC04-852E4868A731}" destId="{77F41FF5-5B65-4287-94B7-316520B53282}" srcOrd="1" destOrd="0" presId="urn:microsoft.com/office/officeart/2016/7/layout/BasicLinearProcessNumbered"/>
    <dgm:cxn modelId="{34B4E53D-6445-4583-AA2C-63D060E7EB64}" type="presParOf" srcId="{E5048D65-554D-440F-AC04-852E4868A731}" destId="{B1083600-34C2-4891-898F-60FD2ED600B9}" srcOrd="2" destOrd="0" presId="urn:microsoft.com/office/officeart/2016/7/layout/BasicLinearProcessNumbered"/>
    <dgm:cxn modelId="{8A7AA303-65CA-4AD6-BAD7-80B5FBF9FB61}" type="presParOf" srcId="{E5048D65-554D-440F-AC04-852E4868A731}" destId="{848F03DF-73D0-4E38-8598-5DA358A16993}" srcOrd="3" destOrd="0" presId="urn:microsoft.com/office/officeart/2016/7/layout/BasicLinearProcessNumbered"/>
    <dgm:cxn modelId="{76161573-6093-412B-BC59-C8BB085127EB}" type="presParOf" srcId="{86DCC8C0-E1B3-4EAB-B09B-E7B00D233CD6}" destId="{136879DD-2713-47F9-9788-E06802BCCDB2}" srcOrd="7" destOrd="0" presId="urn:microsoft.com/office/officeart/2016/7/layout/BasicLinearProcessNumbered"/>
    <dgm:cxn modelId="{3E322296-EAC9-49FC-9FC6-B7419C1BEFB7}" type="presParOf" srcId="{86DCC8C0-E1B3-4EAB-B09B-E7B00D233CD6}" destId="{BF2F965B-7237-4BF6-B25B-1C8975F95937}" srcOrd="8" destOrd="0" presId="urn:microsoft.com/office/officeart/2016/7/layout/BasicLinearProcessNumbered"/>
    <dgm:cxn modelId="{10DA2459-2141-4EE7-BCB3-265FA98051C6}" type="presParOf" srcId="{BF2F965B-7237-4BF6-B25B-1C8975F95937}" destId="{A219F8D6-AB06-4EDF-A40D-741171935884}" srcOrd="0" destOrd="0" presId="urn:microsoft.com/office/officeart/2016/7/layout/BasicLinearProcessNumbered"/>
    <dgm:cxn modelId="{0980009F-5296-413F-8602-7D8EC79A1F11}" type="presParOf" srcId="{BF2F965B-7237-4BF6-B25B-1C8975F95937}" destId="{EFF73101-919E-4462-83C3-FB6E15F3E7B3}" srcOrd="1" destOrd="0" presId="urn:microsoft.com/office/officeart/2016/7/layout/BasicLinearProcessNumbered"/>
    <dgm:cxn modelId="{A8DC3A01-FFA6-4009-A0FE-C5145B1C9807}" type="presParOf" srcId="{BF2F965B-7237-4BF6-B25B-1C8975F95937}" destId="{BF543D6D-FA55-49C8-AB14-21DF0D96D163}" srcOrd="2" destOrd="0" presId="urn:microsoft.com/office/officeart/2016/7/layout/BasicLinearProcessNumbered"/>
    <dgm:cxn modelId="{EAF5BB25-FEBF-40FB-BA0E-F9356A574DDD}" type="presParOf" srcId="{BF2F965B-7237-4BF6-B25B-1C8975F95937}" destId="{6BE285B3-49F3-4E48-95F2-A9E08ECFD72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260947-71C9-496D-ACF7-5BD3BF0A20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ADA310-A59F-4AB2-8746-9311D5BEE2C7}">
      <dgm:prSet/>
      <dgm:spPr/>
      <dgm:t>
        <a:bodyPr/>
        <a:lstStyle/>
        <a:p>
          <a:r>
            <a:rPr lang="en-US"/>
            <a:t>P1.a.1 	</a:t>
          </a:r>
        </a:p>
      </dgm:t>
    </dgm:pt>
    <dgm:pt modelId="{DA7700CD-B801-4E50-9A15-540C8F91C004}" type="parTrans" cxnId="{980D9A5A-EAD8-4948-91B3-80065C797476}">
      <dgm:prSet/>
      <dgm:spPr/>
      <dgm:t>
        <a:bodyPr/>
        <a:lstStyle/>
        <a:p>
          <a:endParaRPr lang="en-US"/>
        </a:p>
      </dgm:t>
    </dgm:pt>
    <dgm:pt modelId="{02CD903C-C890-4AC2-8954-07EB3FADBCA6}" type="sibTrans" cxnId="{980D9A5A-EAD8-4948-91B3-80065C797476}">
      <dgm:prSet/>
      <dgm:spPr/>
      <dgm:t>
        <a:bodyPr/>
        <a:lstStyle/>
        <a:p>
          <a:endParaRPr lang="en-US"/>
        </a:p>
      </dgm:t>
    </dgm:pt>
    <dgm:pt modelId="{6AA45683-288C-4537-829F-8ACBFA9989A3}">
      <dgm:prSet/>
      <dgm:spPr/>
      <dgm:t>
        <a:bodyPr/>
        <a:lstStyle/>
        <a:p>
          <a:r>
            <a:rPr lang="en-US" dirty="0"/>
            <a:t>What are the main health care service offerings?</a:t>
          </a:r>
        </a:p>
      </dgm:t>
    </dgm:pt>
    <dgm:pt modelId="{0CECAF34-1748-4944-9D07-DEA01B421D0F}" type="parTrans" cxnId="{65F46BFB-EAD3-4F57-956D-23E956BCA7BE}">
      <dgm:prSet/>
      <dgm:spPr/>
      <dgm:t>
        <a:bodyPr/>
        <a:lstStyle/>
        <a:p>
          <a:endParaRPr lang="en-US"/>
        </a:p>
      </dgm:t>
    </dgm:pt>
    <dgm:pt modelId="{D6110A02-FCCA-4A95-9A41-89354B9DC625}" type="sibTrans" cxnId="{65F46BFB-EAD3-4F57-956D-23E956BCA7BE}">
      <dgm:prSet/>
      <dgm:spPr/>
      <dgm:t>
        <a:bodyPr/>
        <a:lstStyle/>
        <a:p>
          <a:endParaRPr lang="en-US"/>
        </a:p>
      </dgm:t>
    </dgm:pt>
    <dgm:pt modelId="{45EDECD2-B30D-425B-8374-47C29D7C3814}">
      <dgm:prSet/>
      <dgm:spPr/>
      <dgm:t>
        <a:bodyPr/>
        <a:lstStyle/>
        <a:p>
          <a:r>
            <a:rPr lang="en-US" dirty="0"/>
            <a:t>What is the relative importance of </a:t>
          </a:r>
          <a:r>
            <a:rPr lang="en-US" i="1" dirty="0"/>
            <a:t>each</a:t>
          </a:r>
          <a:r>
            <a:rPr lang="en-US" dirty="0"/>
            <a:t> to your organizational success?</a:t>
          </a:r>
        </a:p>
      </dgm:t>
    </dgm:pt>
    <dgm:pt modelId="{EB152379-CE4D-49C3-9F76-944B589A022F}" type="parTrans" cxnId="{13F771D8-D582-43AD-A9A2-5D58C9593A35}">
      <dgm:prSet/>
      <dgm:spPr/>
      <dgm:t>
        <a:bodyPr/>
        <a:lstStyle/>
        <a:p>
          <a:endParaRPr lang="en-US"/>
        </a:p>
      </dgm:t>
    </dgm:pt>
    <dgm:pt modelId="{BD074278-E44F-4399-BFA6-455913090672}" type="sibTrans" cxnId="{13F771D8-D582-43AD-A9A2-5D58C9593A35}">
      <dgm:prSet/>
      <dgm:spPr/>
      <dgm:t>
        <a:bodyPr/>
        <a:lstStyle/>
        <a:p>
          <a:endParaRPr lang="en-US"/>
        </a:p>
      </dgm:t>
    </dgm:pt>
    <dgm:pt modelId="{19176D5A-F456-46AC-AA02-904022D60AF6}">
      <dgm:prSet/>
      <dgm:spPr/>
      <dgm:t>
        <a:bodyPr/>
        <a:lstStyle/>
        <a:p>
          <a:r>
            <a:rPr lang="en-US"/>
            <a:t>P1.a.2</a:t>
          </a:r>
        </a:p>
      </dgm:t>
    </dgm:pt>
    <dgm:pt modelId="{6A33AF02-8EC0-450D-BBC9-CAA0DF884173}" type="parTrans" cxnId="{9EAE1BB2-FB96-4759-A164-DAA94AD213BC}">
      <dgm:prSet/>
      <dgm:spPr/>
      <dgm:t>
        <a:bodyPr/>
        <a:lstStyle/>
        <a:p>
          <a:endParaRPr lang="en-US"/>
        </a:p>
      </dgm:t>
    </dgm:pt>
    <dgm:pt modelId="{A8F4C7CC-1726-4D28-B54B-9CE19D7F374A}" type="sibTrans" cxnId="{9EAE1BB2-FB96-4759-A164-DAA94AD213BC}">
      <dgm:prSet/>
      <dgm:spPr/>
      <dgm:t>
        <a:bodyPr/>
        <a:lstStyle/>
        <a:p>
          <a:endParaRPr lang="en-US"/>
        </a:p>
      </dgm:t>
    </dgm:pt>
    <dgm:pt modelId="{62882E85-B118-4EE8-87A0-F2DBAD7DB60D}">
      <dgm:prSet/>
      <dgm:spPr/>
      <dgm:t>
        <a:bodyPr/>
        <a:lstStyle/>
        <a:p>
          <a:r>
            <a:rPr lang="en-US" dirty="0"/>
            <a:t>What is your organization’s mission/vision statement </a:t>
          </a:r>
          <a:r>
            <a:rPr lang="en-US" i="1" dirty="0"/>
            <a:t>(verbatim)</a:t>
          </a:r>
          <a:r>
            <a:rPr lang="en-US" dirty="0"/>
            <a:t>?</a:t>
          </a:r>
        </a:p>
      </dgm:t>
    </dgm:pt>
    <dgm:pt modelId="{36BA6C61-D548-4E9A-B25F-50DD3DBE36CB}" type="parTrans" cxnId="{E537164E-370D-48EA-9CF2-5D1746E6DEC5}">
      <dgm:prSet/>
      <dgm:spPr/>
      <dgm:t>
        <a:bodyPr/>
        <a:lstStyle/>
        <a:p>
          <a:endParaRPr lang="en-US"/>
        </a:p>
      </dgm:t>
    </dgm:pt>
    <dgm:pt modelId="{ED21CA69-429D-4E43-A33E-69D8991FEC3F}" type="sibTrans" cxnId="{E537164E-370D-48EA-9CF2-5D1746E6DEC5}">
      <dgm:prSet/>
      <dgm:spPr/>
      <dgm:t>
        <a:bodyPr/>
        <a:lstStyle/>
        <a:p>
          <a:endParaRPr lang="en-US"/>
        </a:p>
      </dgm:t>
    </dgm:pt>
    <dgm:pt modelId="{28EAA4E9-81CC-47D4-9A6B-1BB27A625421}">
      <dgm:prSet/>
      <dgm:spPr/>
      <dgm:t>
        <a:bodyPr/>
        <a:lstStyle/>
        <a:p>
          <a:r>
            <a:rPr lang="en-US" dirty="0"/>
            <a:t>What are the specific methods used to communicate it across your organization?</a:t>
          </a:r>
        </a:p>
      </dgm:t>
    </dgm:pt>
    <dgm:pt modelId="{0835F59F-C7EE-416A-839D-801D0FFFA2E6}" type="parTrans" cxnId="{4952A05F-19CC-447F-95C9-0105644206C1}">
      <dgm:prSet/>
      <dgm:spPr/>
      <dgm:t>
        <a:bodyPr/>
        <a:lstStyle/>
        <a:p>
          <a:endParaRPr lang="en-US"/>
        </a:p>
      </dgm:t>
    </dgm:pt>
    <dgm:pt modelId="{4D257F80-C2F4-4205-BB7A-F0830AA35947}" type="sibTrans" cxnId="{4952A05F-19CC-447F-95C9-0105644206C1}">
      <dgm:prSet/>
      <dgm:spPr/>
      <dgm:t>
        <a:bodyPr/>
        <a:lstStyle/>
        <a:p>
          <a:endParaRPr lang="en-US"/>
        </a:p>
      </dgm:t>
    </dgm:pt>
    <dgm:pt modelId="{E00AC381-171B-4AD0-BC60-682C52999287}" type="pres">
      <dgm:prSet presAssocID="{87260947-71C9-496D-ACF7-5BD3BF0A2018}" presName="linear" presStyleCnt="0">
        <dgm:presLayoutVars>
          <dgm:animLvl val="lvl"/>
          <dgm:resizeHandles val="exact"/>
        </dgm:presLayoutVars>
      </dgm:prSet>
      <dgm:spPr/>
    </dgm:pt>
    <dgm:pt modelId="{B7E6BCF5-4570-461E-B9D9-CA0948F0AA48}" type="pres">
      <dgm:prSet presAssocID="{BAADA310-A59F-4AB2-8746-9311D5BEE2C7}" presName="parentText" presStyleLbl="node1" presStyleIdx="0" presStyleCnt="2">
        <dgm:presLayoutVars>
          <dgm:chMax val="0"/>
          <dgm:bulletEnabled val="1"/>
        </dgm:presLayoutVars>
      </dgm:prSet>
      <dgm:spPr/>
    </dgm:pt>
    <dgm:pt modelId="{4948F130-9FB1-4624-BF1A-BF900B2515D5}" type="pres">
      <dgm:prSet presAssocID="{BAADA310-A59F-4AB2-8746-9311D5BEE2C7}" presName="childText" presStyleLbl="revTx" presStyleIdx="0" presStyleCnt="2">
        <dgm:presLayoutVars>
          <dgm:bulletEnabled val="1"/>
        </dgm:presLayoutVars>
      </dgm:prSet>
      <dgm:spPr/>
    </dgm:pt>
    <dgm:pt modelId="{81E34213-AB98-46E6-AFEA-15F13CD89898}" type="pres">
      <dgm:prSet presAssocID="{19176D5A-F456-46AC-AA02-904022D60AF6}" presName="parentText" presStyleLbl="node1" presStyleIdx="1" presStyleCnt="2">
        <dgm:presLayoutVars>
          <dgm:chMax val="0"/>
          <dgm:bulletEnabled val="1"/>
        </dgm:presLayoutVars>
      </dgm:prSet>
      <dgm:spPr/>
    </dgm:pt>
    <dgm:pt modelId="{1F093539-A905-42AF-AA78-A3F5483A97AB}" type="pres">
      <dgm:prSet presAssocID="{19176D5A-F456-46AC-AA02-904022D60AF6}" presName="childText" presStyleLbl="revTx" presStyleIdx="1" presStyleCnt="2">
        <dgm:presLayoutVars>
          <dgm:bulletEnabled val="1"/>
        </dgm:presLayoutVars>
      </dgm:prSet>
      <dgm:spPr/>
    </dgm:pt>
  </dgm:ptLst>
  <dgm:cxnLst>
    <dgm:cxn modelId="{4952A05F-19CC-447F-95C9-0105644206C1}" srcId="{19176D5A-F456-46AC-AA02-904022D60AF6}" destId="{28EAA4E9-81CC-47D4-9A6B-1BB27A625421}" srcOrd="1" destOrd="0" parTransId="{0835F59F-C7EE-416A-839D-801D0FFFA2E6}" sibTransId="{4D257F80-C2F4-4205-BB7A-F0830AA35947}"/>
    <dgm:cxn modelId="{46918266-D919-44D7-BC6F-F6DA0257EA9F}" type="presOf" srcId="{19176D5A-F456-46AC-AA02-904022D60AF6}" destId="{81E34213-AB98-46E6-AFEA-15F13CD89898}" srcOrd="0" destOrd="0" presId="urn:microsoft.com/office/officeart/2005/8/layout/vList2"/>
    <dgm:cxn modelId="{E537164E-370D-48EA-9CF2-5D1746E6DEC5}" srcId="{19176D5A-F456-46AC-AA02-904022D60AF6}" destId="{62882E85-B118-4EE8-87A0-F2DBAD7DB60D}" srcOrd="0" destOrd="0" parTransId="{36BA6C61-D548-4E9A-B25F-50DD3DBE36CB}" sibTransId="{ED21CA69-429D-4E43-A33E-69D8991FEC3F}"/>
    <dgm:cxn modelId="{4C9FE76E-B4C1-464F-A628-2ED2BB38A0A6}" type="presOf" srcId="{6AA45683-288C-4537-829F-8ACBFA9989A3}" destId="{4948F130-9FB1-4624-BF1A-BF900B2515D5}" srcOrd="0" destOrd="0" presId="urn:microsoft.com/office/officeart/2005/8/layout/vList2"/>
    <dgm:cxn modelId="{055D4B56-AD8A-4E69-BA80-A881F7BF3BF7}" type="presOf" srcId="{BAADA310-A59F-4AB2-8746-9311D5BEE2C7}" destId="{B7E6BCF5-4570-461E-B9D9-CA0948F0AA48}" srcOrd="0" destOrd="0" presId="urn:microsoft.com/office/officeart/2005/8/layout/vList2"/>
    <dgm:cxn modelId="{980D9A5A-EAD8-4948-91B3-80065C797476}" srcId="{87260947-71C9-496D-ACF7-5BD3BF0A2018}" destId="{BAADA310-A59F-4AB2-8746-9311D5BEE2C7}" srcOrd="0" destOrd="0" parTransId="{DA7700CD-B801-4E50-9A15-540C8F91C004}" sibTransId="{02CD903C-C890-4AC2-8954-07EB3FADBCA6}"/>
    <dgm:cxn modelId="{433FFE88-DFBF-475E-AD4A-458BDEEB4D00}" type="presOf" srcId="{62882E85-B118-4EE8-87A0-F2DBAD7DB60D}" destId="{1F093539-A905-42AF-AA78-A3F5483A97AB}" srcOrd="0" destOrd="0" presId="urn:microsoft.com/office/officeart/2005/8/layout/vList2"/>
    <dgm:cxn modelId="{9EAE1BB2-FB96-4759-A164-DAA94AD213BC}" srcId="{87260947-71C9-496D-ACF7-5BD3BF0A2018}" destId="{19176D5A-F456-46AC-AA02-904022D60AF6}" srcOrd="1" destOrd="0" parTransId="{6A33AF02-8EC0-450D-BBC9-CAA0DF884173}" sibTransId="{A8F4C7CC-1726-4D28-B54B-9CE19D7F374A}"/>
    <dgm:cxn modelId="{13F771D8-D582-43AD-A9A2-5D58C9593A35}" srcId="{BAADA310-A59F-4AB2-8746-9311D5BEE2C7}" destId="{45EDECD2-B30D-425B-8374-47C29D7C3814}" srcOrd="1" destOrd="0" parTransId="{EB152379-CE4D-49C3-9F76-944B589A022F}" sibTransId="{BD074278-E44F-4399-BFA6-455913090672}"/>
    <dgm:cxn modelId="{A6B8D0F2-D3A0-4BDB-AF76-D9FA37666333}" type="presOf" srcId="{87260947-71C9-496D-ACF7-5BD3BF0A2018}" destId="{E00AC381-171B-4AD0-BC60-682C52999287}" srcOrd="0" destOrd="0" presId="urn:microsoft.com/office/officeart/2005/8/layout/vList2"/>
    <dgm:cxn modelId="{1C36A3F4-AE69-4B2B-A6A8-D48BD7ADB4A5}" type="presOf" srcId="{28EAA4E9-81CC-47D4-9A6B-1BB27A625421}" destId="{1F093539-A905-42AF-AA78-A3F5483A97AB}" srcOrd="0" destOrd="1" presId="urn:microsoft.com/office/officeart/2005/8/layout/vList2"/>
    <dgm:cxn modelId="{65F46BFB-EAD3-4F57-956D-23E956BCA7BE}" srcId="{BAADA310-A59F-4AB2-8746-9311D5BEE2C7}" destId="{6AA45683-288C-4537-829F-8ACBFA9989A3}" srcOrd="0" destOrd="0" parTransId="{0CECAF34-1748-4944-9D07-DEA01B421D0F}" sibTransId="{D6110A02-FCCA-4A95-9A41-89354B9DC625}"/>
    <dgm:cxn modelId="{E1D479FB-09F6-4192-BB51-C5513A59E1CB}" type="presOf" srcId="{45EDECD2-B30D-425B-8374-47C29D7C3814}" destId="{4948F130-9FB1-4624-BF1A-BF900B2515D5}" srcOrd="0" destOrd="1" presId="urn:microsoft.com/office/officeart/2005/8/layout/vList2"/>
    <dgm:cxn modelId="{7D8757F5-7B52-4B6C-84CF-4C9D3BC2302A}" type="presParOf" srcId="{E00AC381-171B-4AD0-BC60-682C52999287}" destId="{B7E6BCF5-4570-461E-B9D9-CA0948F0AA48}" srcOrd="0" destOrd="0" presId="urn:microsoft.com/office/officeart/2005/8/layout/vList2"/>
    <dgm:cxn modelId="{EFA7A569-FD3D-44E6-A30E-4AA0F693F9AB}" type="presParOf" srcId="{E00AC381-171B-4AD0-BC60-682C52999287}" destId="{4948F130-9FB1-4624-BF1A-BF900B2515D5}" srcOrd="1" destOrd="0" presId="urn:microsoft.com/office/officeart/2005/8/layout/vList2"/>
    <dgm:cxn modelId="{3CCBAE8A-510A-484D-8488-E7A07C929B6C}" type="presParOf" srcId="{E00AC381-171B-4AD0-BC60-682C52999287}" destId="{81E34213-AB98-46E6-AFEA-15F13CD89898}" srcOrd="2" destOrd="0" presId="urn:microsoft.com/office/officeart/2005/8/layout/vList2"/>
    <dgm:cxn modelId="{66939155-9569-4CC7-9EF8-5D4F8751C32D}" type="presParOf" srcId="{E00AC381-171B-4AD0-BC60-682C52999287}" destId="{1F093539-A905-42AF-AA78-A3F5483A97A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2A4EB6-57EB-4153-B582-2D057924F3C2}"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C1A07105-4B23-4938-8ED7-D0E5077CED93}">
      <dgm:prSet/>
      <dgm:spPr/>
      <dgm:t>
        <a:bodyPr/>
        <a:lstStyle/>
        <a:p>
          <a:r>
            <a:rPr lang="en-US"/>
            <a:t>Leadership</a:t>
          </a:r>
        </a:p>
      </dgm:t>
    </dgm:pt>
    <dgm:pt modelId="{EBE81E34-77CA-486B-99AC-E87A028C072B}" type="parTrans" cxnId="{4F9C6F89-6DA0-4C26-9389-A8039A393B95}">
      <dgm:prSet/>
      <dgm:spPr/>
      <dgm:t>
        <a:bodyPr/>
        <a:lstStyle/>
        <a:p>
          <a:endParaRPr lang="en-US"/>
        </a:p>
      </dgm:t>
    </dgm:pt>
    <dgm:pt modelId="{C1989F81-8750-400F-99D3-18311DFEE182}" type="sibTrans" cxnId="{4F9C6F89-6DA0-4C26-9389-A8039A393B95}">
      <dgm:prSet/>
      <dgm:spPr/>
      <dgm:t>
        <a:bodyPr/>
        <a:lstStyle/>
        <a:p>
          <a:endParaRPr lang="en-US"/>
        </a:p>
      </dgm:t>
    </dgm:pt>
    <dgm:pt modelId="{76D35E39-0017-439F-BD26-1BFE69EDBBB9}">
      <dgm:prSet/>
      <dgm:spPr/>
      <dgm:t>
        <a:bodyPr/>
        <a:lstStyle/>
        <a:p>
          <a:r>
            <a:rPr lang="en-US"/>
            <a:t>Strategy</a:t>
          </a:r>
        </a:p>
      </dgm:t>
    </dgm:pt>
    <dgm:pt modelId="{2CE6CA0B-7381-40B1-BA4E-76357A235B0E}" type="parTrans" cxnId="{03687BBC-CA9E-459F-8A52-8C2A4682B774}">
      <dgm:prSet/>
      <dgm:spPr/>
      <dgm:t>
        <a:bodyPr/>
        <a:lstStyle/>
        <a:p>
          <a:endParaRPr lang="en-US"/>
        </a:p>
      </dgm:t>
    </dgm:pt>
    <dgm:pt modelId="{C76B7CFA-CCC6-41BF-BD55-EF90AFFB2A85}" type="sibTrans" cxnId="{03687BBC-CA9E-459F-8A52-8C2A4682B774}">
      <dgm:prSet/>
      <dgm:spPr/>
      <dgm:t>
        <a:bodyPr/>
        <a:lstStyle/>
        <a:p>
          <a:endParaRPr lang="en-US"/>
        </a:p>
      </dgm:t>
    </dgm:pt>
    <dgm:pt modelId="{67073DB2-0F07-406F-8BF3-17CBFDC85A05}">
      <dgm:prSet/>
      <dgm:spPr/>
      <dgm:t>
        <a:bodyPr/>
        <a:lstStyle/>
        <a:p>
          <a:r>
            <a:rPr lang="en-US"/>
            <a:t>Customers</a:t>
          </a:r>
        </a:p>
      </dgm:t>
    </dgm:pt>
    <dgm:pt modelId="{7ECF98C7-1FF9-45D7-9A29-89BC310ED833}" type="parTrans" cxnId="{3876D13B-08DB-433F-B1E4-C77E378C4D6E}">
      <dgm:prSet/>
      <dgm:spPr/>
      <dgm:t>
        <a:bodyPr/>
        <a:lstStyle/>
        <a:p>
          <a:endParaRPr lang="en-US"/>
        </a:p>
      </dgm:t>
    </dgm:pt>
    <dgm:pt modelId="{4E4FDF73-FD13-46EC-A18F-5F8678BA24D4}" type="sibTrans" cxnId="{3876D13B-08DB-433F-B1E4-C77E378C4D6E}">
      <dgm:prSet/>
      <dgm:spPr/>
      <dgm:t>
        <a:bodyPr/>
        <a:lstStyle/>
        <a:p>
          <a:endParaRPr lang="en-US"/>
        </a:p>
      </dgm:t>
    </dgm:pt>
    <dgm:pt modelId="{1579B89C-7C1A-4032-AF12-82E6BA92D6EA}">
      <dgm:prSet/>
      <dgm:spPr/>
      <dgm:t>
        <a:bodyPr/>
        <a:lstStyle/>
        <a:p>
          <a:r>
            <a:rPr lang="en-US"/>
            <a:t>Measurement, Analysis, and Knowledge Management</a:t>
          </a:r>
        </a:p>
      </dgm:t>
    </dgm:pt>
    <dgm:pt modelId="{E1D1A5C1-B89E-4F8C-9ED0-AFCA391667AB}" type="parTrans" cxnId="{8D39C770-3084-4970-A64B-EAF5C43C226A}">
      <dgm:prSet/>
      <dgm:spPr/>
      <dgm:t>
        <a:bodyPr/>
        <a:lstStyle/>
        <a:p>
          <a:endParaRPr lang="en-US"/>
        </a:p>
      </dgm:t>
    </dgm:pt>
    <dgm:pt modelId="{012469D9-5014-44C3-9FB8-33959160C436}" type="sibTrans" cxnId="{8D39C770-3084-4970-A64B-EAF5C43C226A}">
      <dgm:prSet/>
      <dgm:spPr/>
      <dgm:t>
        <a:bodyPr/>
        <a:lstStyle/>
        <a:p>
          <a:endParaRPr lang="en-US"/>
        </a:p>
      </dgm:t>
    </dgm:pt>
    <dgm:pt modelId="{3217A505-ACE5-4BCC-8356-C7C916CA9775}">
      <dgm:prSet/>
      <dgm:spPr/>
      <dgm:t>
        <a:bodyPr/>
        <a:lstStyle/>
        <a:p>
          <a:r>
            <a:rPr lang="en-US"/>
            <a:t>Workforce</a:t>
          </a:r>
        </a:p>
      </dgm:t>
    </dgm:pt>
    <dgm:pt modelId="{44EDDA5E-6605-4A54-9506-A38419E00AA4}" type="parTrans" cxnId="{2314C086-D133-444C-9986-40DDCE10E346}">
      <dgm:prSet/>
      <dgm:spPr/>
      <dgm:t>
        <a:bodyPr/>
        <a:lstStyle/>
        <a:p>
          <a:endParaRPr lang="en-US"/>
        </a:p>
      </dgm:t>
    </dgm:pt>
    <dgm:pt modelId="{A7A95368-FE67-4CE4-9675-C7E0D850D88D}" type="sibTrans" cxnId="{2314C086-D133-444C-9986-40DDCE10E346}">
      <dgm:prSet/>
      <dgm:spPr/>
      <dgm:t>
        <a:bodyPr/>
        <a:lstStyle/>
        <a:p>
          <a:endParaRPr lang="en-US"/>
        </a:p>
      </dgm:t>
    </dgm:pt>
    <dgm:pt modelId="{DE72FB50-47C6-4884-BC9D-3B4090E00303}">
      <dgm:prSet/>
      <dgm:spPr/>
      <dgm:t>
        <a:bodyPr/>
        <a:lstStyle/>
        <a:p>
          <a:r>
            <a:rPr lang="en-US"/>
            <a:t>Operations</a:t>
          </a:r>
        </a:p>
      </dgm:t>
    </dgm:pt>
    <dgm:pt modelId="{92D3274A-7D77-4322-930E-25C8C2423018}" type="parTrans" cxnId="{7C3AFAF7-8B1E-4DE4-8C85-CDDC0653AA9E}">
      <dgm:prSet/>
      <dgm:spPr/>
      <dgm:t>
        <a:bodyPr/>
        <a:lstStyle/>
        <a:p>
          <a:endParaRPr lang="en-US"/>
        </a:p>
      </dgm:t>
    </dgm:pt>
    <dgm:pt modelId="{11033532-1F7B-4B94-97B3-6DF5F9E7F672}" type="sibTrans" cxnId="{7C3AFAF7-8B1E-4DE4-8C85-CDDC0653AA9E}">
      <dgm:prSet/>
      <dgm:spPr/>
      <dgm:t>
        <a:bodyPr/>
        <a:lstStyle/>
        <a:p>
          <a:endParaRPr lang="en-US"/>
        </a:p>
      </dgm:t>
    </dgm:pt>
    <dgm:pt modelId="{DA23BBE7-3FB8-4822-A563-00400AB1E8AC}">
      <dgm:prSet/>
      <dgm:spPr/>
      <dgm:t>
        <a:bodyPr/>
        <a:lstStyle/>
        <a:p>
          <a:r>
            <a:rPr lang="en-US"/>
            <a:t>Results</a:t>
          </a:r>
        </a:p>
      </dgm:t>
    </dgm:pt>
    <dgm:pt modelId="{54794794-2047-4A53-A68E-C52DE7A85B19}" type="parTrans" cxnId="{F8DBB336-1F82-429D-8D14-EDF1621CB1C4}">
      <dgm:prSet/>
      <dgm:spPr/>
      <dgm:t>
        <a:bodyPr/>
        <a:lstStyle/>
        <a:p>
          <a:endParaRPr lang="en-US"/>
        </a:p>
      </dgm:t>
    </dgm:pt>
    <dgm:pt modelId="{BA093342-4A4E-4732-A0FD-DC74E8907C21}" type="sibTrans" cxnId="{F8DBB336-1F82-429D-8D14-EDF1621CB1C4}">
      <dgm:prSet/>
      <dgm:spPr/>
      <dgm:t>
        <a:bodyPr/>
        <a:lstStyle/>
        <a:p>
          <a:endParaRPr lang="en-US"/>
        </a:p>
      </dgm:t>
    </dgm:pt>
    <dgm:pt modelId="{90324B12-FD40-41D5-98E1-4B1EBBCB80B0}" type="pres">
      <dgm:prSet presAssocID="{942A4EB6-57EB-4153-B582-2D057924F3C2}" presName="linear" presStyleCnt="0">
        <dgm:presLayoutVars>
          <dgm:animLvl val="lvl"/>
          <dgm:resizeHandles val="exact"/>
        </dgm:presLayoutVars>
      </dgm:prSet>
      <dgm:spPr/>
    </dgm:pt>
    <dgm:pt modelId="{8D664A18-590F-4CCA-AD24-0978B0E70154}" type="pres">
      <dgm:prSet presAssocID="{C1A07105-4B23-4938-8ED7-D0E5077CED93}" presName="parentText" presStyleLbl="node1" presStyleIdx="0" presStyleCnt="7">
        <dgm:presLayoutVars>
          <dgm:chMax val="0"/>
          <dgm:bulletEnabled val="1"/>
        </dgm:presLayoutVars>
      </dgm:prSet>
      <dgm:spPr/>
    </dgm:pt>
    <dgm:pt modelId="{6D977835-6E5F-4220-85FE-27AC71CE4D29}" type="pres">
      <dgm:prSet presAssocID="{C1989F81-8750-400F-99D3-18311DFEE182}" presName="spacer" presStyleCnt="0"/>
      <dgm:spPr/>
    </dgm:pt>
    <dgm:pt modelId="{3EA9B0BE-F569-4D6A-BC97-AC0B65851024}" type="pres">
      <dgm:prSet presAssocID="{76D35E39-0017-439F-BD26-1BFE69EDBBB9}" presName="parentText" presStyleLbl="node1" presStyleIdx="1" presStyleCnt="7">
        <dgm:presLayoutVars>
          <dgm:chMax val="0"/>
          <dgm:bulletEnabled val="1"/>
        </dgm:presLayoutVars>
      </dgm:prSet>
      <dgm:spPr/>
    </dgm:pt>
    <dgm:pt modelId="{9FFA3117-AB9D-47C7-9647-A48903792357}" type="pres">
      <dgm:prSet presAssocID="{C76B7CFA-CCC6-41BF-BD55-EF90AFFB2A85}" presName="spacer" presStyleCnt="0"/>
      <dgm:spPr/>
    </dgm:pt>
    <dgm:pt modelId="{2C237CFD-26EC-4243-83EC-D5F400365483}" type="pres">
      <dgm:prSet presAssocID="{67073DB2-0F07-406F-8BF3-17CBFDC85A05}" presName="parentText" presStyleLbl="node1" presStyleIdx="2" presStyleCnt="7">
        <dgm:presLayoutVars>
          <dgm:chMax val="0"/>
          <dgm:bulletEnabled val="1"/>
        </dgm:presLayoutVars>
      </dgm:prSet>
      <dgm:spPr/>
    </dgm:pt>
    <dgm:pt modelId="{EAB39BBD-7CCD-436A-88CC-B31B195DAC23}" type="pres">
      <dgm:prSet presAssocID="{4E4FDF73-FD13-46EC-A18F-5F8678BA24D4}" presName="spacer" presStyleCnt="0"/>
      <dgm:spPr/>
    </dgm:pt>
    <dgm:pt modelId="{486651E6-672C-4332-97D9-D0F24ECB18F6}" type="pres">
      <dgm:prSet presAssocID="{1579B89C-7C1A-4032-AF12-82E6BA92D6EA}" presName="parentText" presStyleLbl="node1" presStyleIdx="3" presStyleCnt="7">
        <dgm:presLayoutVars>
          <dgm:chMax val="0"/>
          <dgm:bulletEnabled val="1"/>
        </dgm:presLayoutVars>
      </dgm:prSet>
      <dgm:spPr/>
    </dgm:pt>
    <dgm:pt modelId="{585BA6B4-4217-44D1-9D63-266F9A405DBE}" type="pres">
      <dgm:prSet presAssocID="{012469D9-5014-44C3-9FB8-33959160C436}" presName="spacer" presStyleCnt="0"/>
      <dgm:spPr/>
    </dgm:pt>
    <dgm:pt modelId="{30EE556D-66C8-4E49-B324-A4269C4BC256}" type="pres">
      <dgm:prSet presAssocID="{3217A505-ACE5-4BCC-8356-C7C916CA9775}" presName="parentText" presStyleLbl="node1" presStyleIdx="4" presStyleCnt="7">
        <dgm:presLayoutVars>
          <dgm:chMax val="0"/>
          <dgm:bulletEnabled val="1"/>
        </dgm:presLayoutVars>
      </dgm:prSet>
      <dgm:spPr/>
    </dgm:pt>
    <dgm:pt modelId="{B4008690-F2B2-4B1A-A7AA-804CBE3923FF}" type="pres">
      <dgm:prSet presAssocID="{A7A95368-FE67-4CE4-9675-C7E0D850D88D}" presName="spacer" presStyleCnt="0"/>
      <dgm:spPr/>
    </dgm:pt>
    <dgm:pt modelId="{833EBA93-E368-4369-8744-AF42118FEB24}" type="pres">
      <dgm:prSet presAssocID="{DE72FB50-47C6-4884-BC9D-3B4090E00303}" presName="parentText" presStyleLbl="node1" presStyleIdx="5" presStyleCnt="7">
        <dgm:presLayoutVars>
          <dgm:chMax val="0"/>
          <dgm:bulletEnabled val="1"/>
        </dgm:presLayoutVars>
      </dgm:prSet>
      <dgm:spPr/>
    </dgm:pt>
    <dgm:pt modelId="{17F068A6-F242-4BF4-8E6A-F249C50A09ED}" type="pres">
      <dgm:prSet presAssocID="{11033532-1F7B-4B94-97B3-6DF5F9E7F672}" presName="spacer" presStyleCnt="0"/>
      <dgm:spPr/>
    </dgm:pt>
    <dgm:pt modelId="{E2BB1B3D-4550-4474-82FD-33C9F3B45200}" type="pres">
      <dgm:prSet presAssocID="{DA23BBE7-3FB8-4822-A563-00400AB1E8AC}" presName="parentText" presStyleLbl="node1" presStyleIdx="6" presStyleCnt="7">
        <dgm:presLayoutVars>
          <dgm:chMax val="0"/>
          <dgm:bulletEnabled val="1"/>
        </dgm:presLayoutVars>
      </dgm:prSet>
      <dgm:spPr/>
    </dgm:pt>
  </dgm:ptLst>
  <dgm:cxnLst>
    <dgm:cxn modelId="{7E1C1431-A2BC-4238-B3D7-7A3DDFB7E3D8}" type="presOf" srcId="{76D35E39-0017-439F-BD26-1BFE69EDBBB9}" destId="{3EA9B0BE-F569-4D6A-BC97-AC0B65851024}" srcOrd="0" destOrd="0" presId="urn:microsoft.com/office/officeart/2005/8/layout/vList2"/>
    <dgm:cxn modelId="{F8DBB336-1F82-429D-8D14-EDF1621CB1C4}" srcId="{942A4EB6-57EB-4153-B582-2D057924F3C2}" destId="{DA23BBE7-3FB8-4822-A563-00400AB1E8AC}" srcOrd="6" destOrd="0" parTransId="{54794794-2047-4A53-A68E-C52DE7A85B19}" sibTransId="{BA093342-4A4E-4732-A0FD-DC74E8907C21}"/>
    <dgm:cxn modelId="{3876D13B-08DB-433F-B1E4-C77E378C4D6E}" srcId="{942A4EB6-57EB-4153-B582-2D057924F3C2}" destId="{67073DB2-0F07-406F-8BF3-17CBFDC85A05}" srcOrd="2" destOrd="0" parTransId="{7ECF98C7-1FF9-45D7-9A29-89BC310ED833}" sibTransId="{4E4FDF73-FD13-46EC-A18F-5F8678BA24D4}"/>
    <dgm:cxn modelId="{C75BFF60-CBC3-4A80-8651-A438515711B6}" type="presOf" srcId="{DA23BBE7-3FB8-4822-A563-00400AB1E8AC}" destId="{E2BB1B3D-4550-4474-82FD-33C9F3B45200}" srcOrd="0" destOrd="0" presId="urn:microsoft.com/office/officeart/2005/8/layout/vList2"/>
    <dgm:cxn modelId="{FA632241-75AC-4245-B9DC-14DBC48D9EAA}" type="presOf" srcId="{67073DB2-0F07-406F-8BF3-17CBFDC85A05}" destId="{2C237CFD-26EC-4243-83EC-D5F400365483}" srcOrd="0" destOrd="0" presId="urn:microsoft.com/office/officeart/2005/8/layout/vList2"/>
    <dgm:cxn modelId="{8D39C770-3084-4970-A64B-EAF5C43C226A}" srcId="{942A4EB6-57EB-4153-B582-2D057924F3C2}" destId="{1579B89C-7C1A-4032-AF12-82E6BA92D6EA}" srcOrd="3" destOrd="0" parTransId="{E1D1A5C1-B89E-4F8C-9ED0-AFCA391667AB}" sibTransId="{012469D9-5014-44C3-9FB8-33959160C436}"/>
    <dgm:cxn modelId="{DE4CB176-98FD-48E0-B40C-7429A7488F41}" type="presOf" srcId="{DE72FB50-47C6-4884-BC9D-3B4090E00303}" destId="{833EBA93-E368-4369-8744-AF42118FEB24}" srcOrd="0" destOrd="0" presId="urn:microsoft.com/office/officeart/2005/8/layout/vList2"/>
    <dgm:cxn modelId="{2314C086-D133-444C-9986-40DDCE10E346}" srcId="{942A4EB6-57EB-4153-B582-2D057924F3C2}" destId="{3217A505-ACE5-4BCC-8356-C7C916CA9775}" srcOrd="4" destOrd="0" parTransId="{44EDDA5E-6605-4A54-9506-A38419E00AA4}" sibTransId="{A7A95368-FE67-4CE4-9675-C7E0D850D88D}"/>
    <dgm:cxn modelId="{4F9C6F89-6DA0-4C26-9389-A8039A393B95}" srcId="{942A4EB6-57EB-4153-B582-2D057924F3C2}" destId="{C1A07105-4B23-4938-8ED7-D0E5077CED93}" srcOrd="0" destOrd="0" parTransId="{EBE81E34-77CA-486B-99AC-E87A028C072B}" sibTransId="{C1989F81-8750-400F-99D3-18311DFEE182}"/>
    <dgm:cxn modelId="{11E8D6AD-0447-451D-9E00-7304DF42AB83}" type="presOf" srcId="{942A4EB6-57EB-4153-B582-2D057924F3C2}" destId="{90324B12-FD40-41D5-98E1-4B1EBBCB80B0}" srcOrd="0" destOrd="0" presId="urn:microsoft.com/office/officeart/2005/8/layout/vList2"/>
    <dgm:cxn modelId="{E60FB1B4-90F6-4B3E-8ADD-7D0CBB11E2AD}" type="presOf" srcId="{1579B89C-7C1A-4032-AF12-82E6BA92D6EA}" destId="{486651E6-672C-4332-97D9-D0F24ECB18F6}" srcOrd="0" destOrd="0" presId="urn:microsoft.com/office/officeart/2005/8/layout/vList2"/>
    <dgm:cxn modelId="{03687BBC-CA9E-459F-8A52-8C2A4682B774}" srcId="{942A4EB6-57EB-4153-B582-2D057924F3C2}" destId="{76D35E39-0017-439F-BD26-1BFE69EDBBB9}" srcOrd="1" destOrd="0" parTransId="{2CE6CA0B-7381-40B1-BA4E-76357A235B0E}" sibTransId="{C76B7CFA-CCC6-41BF-BD55-EF90AFFB2A85}"/>
    <dgm:cxn modelId="{662B24D5-5B68-47D6-ACF9-5D5E035C3FFC}" type="presOf" srcId="{C1A07105-4B23-4938-8ED7-D0E5077CED93}" destId="{8D664A18-590F-4CCA-AD24-0978B0E70154}" srcOrd="0" destOrd="0" presId="urn:microsoft.com/office/officeart/2005/8/layout/vList2"/>
    <dgm:cxn modelId="{7C3AFAF7-8B1E-4DE4-8C85-CDDC0653AA9E}" srcId="{942A4EB6-57EB-4153-B582-2D057924F3C2}" destId="{DE72FB50-47C6-4884-BC9D-3B4090E00303}" srcOrd="5" destOrd="0" parTransId="{92D3274A-7D77-4322-930E-25C8C2423018}" sibTransId="{11033532-1F7B-4B94-97B3-6DF5F9E7F672}"/>
    <dgm:cxn modelId="{EDDC4BFD-4373-4613-BBA5-C1AC8AF01984}" type="presOf" srcId="{3217A505-ACE5-4BCC-8356-C7C916CA9775}" destId="{30EE556D-66C8-4E49-B324-A4269C4BC256}" srcOrd="0" destOrd="0" presId="urn:microsoft.com/office/officeart/2005/8/layout/vList2"/>
    <dgm:cxn modelId="{AD0F6789-C026-4393-874F-DE09CE400DA9}" type="presParOf" srcId="{90324B12-FD40-41D5-98E1-4B1EBBCB80B0}" destId="{8D664A18-590F-4CCA-AD24-0978B0E70154}" srcOrd="0" destOrd="0" presId="urn:microsoft.com/office/officeart/2005/8/layout/vList2"/>
    <dgm:cxn modelId="{47D1F035-4632-4D60-A39F-5D829387C1A9}" type="presParOf" srcId="{90324B12-FD40-41D5-98E1-4B1EBBCB80B0}" destId="{6D977835-6E5F-4220-85FE-27AC71CE4D29}" srcOrd="1" destOrd="0" presId="urn:microsoft.com/office/officeart/2005/8/layout/vList2"/>
    <dgm:cxn modelId="{7C2ABD80-BAB1-4C5E-A9AD-F8F287D88D55}" type="presParOf" srcId="{90324B12-FD40-41D5-98E1-4B1EBBCB80B0}" destId="{3EA9B0BE-F569-4D6A-BC97-AC0B65851024}" srcOrd="2" destOrd="0" presId="urn:microsoft.com/office/officeart/2005/8/layout/vList2"/>
    <dgm:cxn modelId="{C40C0F7D-BDC7-49CE-9EA2-6BD9E8D838F2}" type="presParOf" srcId="{90324B12-FD40-41D5-98E1-4B1EBBCB80B0}" destId="{9FFA3117-AB9D-47C7-9647-A48903792357}" srcOrd="3" destOrd="0" presId="urn:microsoft.com/office/officeart/2005/8/layout/vList2"/>
    <dgm:cxn modelId="{74EBAB35-01A4-4C57-961E-039A6F1445F3}" type="presParOf" srcId="{90324B12-FD40-41D5-98E1-4B1EBBCB80B0}" destId="{2C237CFD-26EC-4243-83EC-D5F400365483}" srcOrd="4" destOrd="0" presId="urn:microsoft.com/office/officeart/2005/8/layout/vList2"/>
    <dgm:cxn modelId="{86DED08C-DDA8-40A3-A3A3-75D76C7D43B9}" type="presParOf" srcId="{90324B12-FD40-41D5-98E1-4B1EBBCB80B0}" destId="{EAB39BBD-7CCD-436A-88CC-B31B195DAC23}" srcOrd="5" destOrd="0" presId="urn:microsoft.com/office/officeart/2005/8/layout/vList2"/>
    <dgm:cxn modelId="{BFCCF2B6-7D1D-4D22-BE83-5223E70BDBF4}" type="presParOf" srcId="{90324B12-FD40-41D5-98E1-4B1EBBCB80B0}" destId="{486651E6-672C-4332-97D9-D0F24ECB18F6}" srcOrd="6" destOrd="0" presId="urn:microsoft.com/office/officeart/2005/8/layout/vList2"/>
    <dgm:cxn modelId="{20B88A4B-FE94-428E-9444-1AE4E9A283E9}" type="presParOf" srcId="{90324B12-FD40-41D5-98E1-4B1EBBCB80B0}" destId="{585BA6B4-4217-44D1-9D63-266F9A405DBE}" srcOrd="7" destOrd="0" presId="urn:microsoft.com/office/officeart/2005/8/layout/vList2"/>
    <dgm:cxn modelId="{34B2FABB-F06F-4376-9189-0C7FD282C32E}" type="presParOf" srcId="{90324B12-FD40-41D5-98E1-4B1EBBCB80B0}" destId="{30EE556D-66C8-4E49-B324-A4269C4BC256}" srcOrd="8" destOrd="0" presId="urn:microsoft.com/office/officeart/2005/8/layout/vList2"/>
    <dgm:cxn modelId="{EBFDA78A-C24F-41DC-A440-766ACD019446}" type="presParOf" srcId="{90324B12-FD40-41D5-98E1-4B1EBBCB80B0}" destId="{B4008690-F2B2-4B1A-A7AA-804CBE3923FF}" srcOrd="9" destOrd="0" presId="urn:microsoft.com/office/officeart/2005/8/layout/vList2"/>
    <dgm:cxn modelId="{01CEA510-A6A2-4784-BEC5-60F4A3073C52}" type="presParOf" srcId="{90324B12-FD40-41D5-98E1-4B1EBBCB80B0}" destId="{833EBA93-E368-4369-8744-AF42118FEB24}" srcOrd="10" destOrd="0" presId="urn:microsoft.com/office/officeart/2005/8/layout/vList2"/>
    <dgm:cxn modelId="{6F853890-3AF9-4FDA-A20D-81723DCC59FB}" type="presParOf" srcId="{90324B12-FD40-41D5-98E1-4B1EBBCB80B0}" destId="{17F068A6-F242-4BF4-8E6A-F249C50A09ED}" srcOrd="11" destOrd="0" presId="urn:microsoft.com/office/officeart/2005/8/layout/vList2"/>
    <dgm:cxn modelId="{6D4B40E7-8FC6-4856-A544-AA7742DF25E9}" type="presParOf" srcId="{90324B12-FD40-41D5-98E1-4B1EBBCB80B0}" destId="{E2BB1B3D-4550-4474-82FD-33C9F3B45200}"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43F0AA-6565-4C9D-A02E-941E4D2FE4B4}"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520C3B37-27D7-4B83-ADE7-0861EA455C72}">
      <dgm:prSet/>
      <dgm:spPr/>
      <dgm:t>
        <a:bodyPr/>
        <a:lstStyle/>
        <a:p>
          <a:r>
            <a:rPr lang="en-US" b="0" i="0"/>
            <a:t>SNCC Long-Stay Residents</a:t>
          </a:r>
          <a:endParaRPr lang="en-US"/>
        </a:p>
      </dgm:t>
    </dgm:pt>
    <dgm:pt modelId="{F0A270EC-4019-4C32-B115-3F5AA74C38C7}" type="parTrans" cxnId="{3DC8212C-D565-41A9-91CE-7D3647A82738}">
      <dgm:prSet/>
      <dgm:spPr/>
      <dgm:t>
        <a:bodyPr/>
        <a:lstStyle/>
        <a:p>
          <a:endParaRPr lang="en-US"/>
        </a:p>
      </dgm:t>
    </dgm:pt>
    <dgm:pt modelId="{6B974B61-F18A-4C8A-A3EE-3D601738EB29}" type="sibTrans" cxnId="{3DC8212C-D565-41A9-91CE-7D3647A82738}">
      <dgm:prSet/>
      <dgm:spPr/>
      <dgm:t>
        <a:bodyPr/>
        <a:lstStyle/>
        <a:p>
          <a:endParaRPr lang="en-US"/>
        </a:p>
      </dgm:t>
    </dgm:pt>
    <dgm:pt modelId="{AFE6B757-937A-4167-857E-DAD5D8D91E09}">
      <dgm:prSet/>
      <dgm:spPr/>
      <dgm:t>
        <a:bodyPr/>
        <a:lstStyle/>
        <a:p>
          <a:r>
            <a:rPr lang="en-US" b="0" i="0"/>
            <a:t>In recommending this facility to your friends and family, how would you rate it overall?</a:t>
          </a:r>
          <a:endParaRPr lang="en-US"/>
        </a:p>
      </dgm:t>
    </dgm:pt>
    <dgm:pt modelId="{6C390848-2F41-4FE7-A789-DD760BC28757}" type="parTrans" cxnId="{BBDA3F79-D3DD-4E80-912E-CC8A154C165F}">
      <dgm:prSet/>
      <dgm:spPr/>
      <dgm:t>
        <a:bodyPr/>
        <a:lstStyle/>
        <a:p>
          <a:endParaRPr lang="en-US"/>
        </a:p>
      </dgm:t>
    </dgm:pt>
    <dgm:pt modelId="{0156701C-3EB3-4169-AD67-72113233B9C2}" type="sibTrans" cxnId="{BBDA3F79-D3DD-4E80-912E-CC8A154C165F}">
      <dgm:prSet/>
      <dgm:spPr/>
      <dgm:t>
        <a:bodyPr/>
        <a:lstStyle/>
        <a:p>
          <a:endParaRPr lang="en-US"/>
        </a:p>
      </dgm:t>
    </dgm:pt>
    <dgm:pt modelId="{A80AC976-CEC8-4031-AAB9-50CE6014114B}">
      <dgm:prSet/>
      <dgm:spPr/>
      <dgm:t>
        <a:bodyPr/>
        <a:lstStyle/>
        <a:p>
          <a:r>
            <a:rPr lang="en-US" b="0" i="0"/>
            <a:t>Overall, how would you rate the staff?</a:t>
          </a:r>
          <a:endParaRPr lang="en-US"/>
        </a:p>
      </dgm:t>
    </dgm:pt>
    <dgm:pt modelId="{57AAA5A4-7D2B-4DA2-AF13-E2A9D20F7F68}" type="parTrans" cxnId="{B44BB1B8-46DA-4A5B-8C3E-F17218E22677}">
      <dgm:prSet/>
      <dgm:spPr/>
      <dgm:t>
        <a:bodyPr/>
        <a:lstStyle/>
        <a:p>
          <a:endParaRPr lang="en-US"/>
        </a:p>
      </dgm:t>
    </dgm:pt>
    <dgm:pt modelId="{0E879429-DE09-41C8-8129-8538A6E7F7FC}" type="sibTrans" cxnId="{B44BB1B8-46DA-4A5B-8C3E-F17218E22677}">
      <dgm:prSet/>
      <dgm:spPr/>
      <dgm:t>
        <a:bodyPr/>
        <a:lstStyle/>
        <a:p>
          <a:endParaRPr lang="en-US"/>
        </a:p>
      </dgm:t>
    </dgm:pt>
    <dgm:pt modelId="{248752E0-1255-4796-A73D-24EB035B6B97}">
      <dgm:prSet/>
      <dgm:spPr/>
      <dgm:t>
        <a:bodyPr/>
        <a:lstStyle/>
        <a:p>
          <a:r>
            <a:rPr lang="en-US" b="0" i="0"/>
            <a:t>How would you rate the care you receive?</a:t>
          </a:r>
          <a:endParaRPr lang="en-US"/>
        </a:p>
      </dgm:t>
    </dgm:pt>
    <dgm:pt modelId="{910911A6-D52E-4185-BA1D-0AB6DEC3CB45}" type="parTrans" cxnId="{A361C2C6-7519-4640-BB8A-981FEA1425EA}">
      <dgm:prSet/>
      <dgm:spPr/>
      <dgm:t>
        <a:bodyPr/>
        <a:lstStyle/>
        <a:p>
          <a:endParaRPr lang="en-US"/>
        </a:p>
      </dgm:t>
    </dgm:pt>
    <dgm:pt modelId="{DC977EBF-5911-4C44-AAC4-D36B16BCC53D}" type="sibTrans" cxnId="{A361C2C6-7519-4640-BB8A-981FEA1425EA}">
      <dgm:prSet/>
      <dgm:spPr/>
      <dgm:t>
        <a:bodyPr/>
        <a:lstStyle/>
        <a:p>
          <a:endParaRPr lang="en-US"/>
        </a:p>
      </dgm:t>
    </dgm:pt>
    <dgm:pt modelId="{292C3F80-93BC-4FC4-8F32-68274C7A6894}">
      <dgm:prSet/>
      <dgm:spPr/>
      <dgm:t>
        <a:bodyPr/>
        <a:lstStyle/>
        <a:p>
          <a:r>
            <a:rPr lang="en-US" b="0" i="0"/>
            <a:t>SNCC Long-Stay Family</a:t>
          </a:r>
          <a:endParaRPr lang="en-US"/>
        </a:p>
      </dgm:t>
    </dgm:pt>
    <dgm:pt modelId="{CF3F83E0-95B3-4961-B059-36DE13A3C60B}" type="parTrans" cxnId="{A7AC25DF-2E82-47D7-951A-CD1B00291199}">
      <dgm:prSet/>
      <dgm:spPr/>
      <dgm:t>
        <a:bodyPr/>
        <a:lstStyle/>
        <a:p>
          <a:endParaRPr lang="en-US"/>
        </a:p>
      </dgm:t>
    </dgm:pt>
    <dgm:pt modelId="{928B787A-CE5C-46CA-844E-3725A4293725}" type="sibTrans" cxnId="{A7AC25DF-2E82-47D7-951A-CD1B00291199}">
      <dgm:prSet/>
      <dgm:spPr/>
      <dgm:t>
        <a:bodyPr/>
        <a:lstStyle/>
        <a:p>
          <a:endParaRPr lang="en-US"/>
        </a:p>
      </dgm:t>
    </dgm:pt>
    <dgm:pt modelId="{58161DA3-26AF-4F9C-AD08-71F008BBA9CD}">
      <dgm:prSet/>
      <dgm:spPr/>
      <dgm:t>
        <a:bodyPr/>
        <a:lstStyle/>
        <a:p>
          <a:r>
            <a:rPr lang="en-US" b="0" i="0"/>
            <a:t>In recommending this facility to your friends and family, how would you rate it overall?</a:t>
          </a:r>
          <a:endParaRPr lang="en-US"/>
        </a:p>
      </dgm:t>
    </dgm:pt>
    <dgm:pt modelId="{CEE104BB-98D3-4E60-89E2-AD01608F62D0}" type="parTrans" cxnId="{8871613F-0457-48C8-8C96-CBFF2F66F38A}">
      <dgm:prSet/>
      <dgm:spPr/>
      <dgm:t>
        <a:bodyPr/>
        <a:lstStyle/>
        <a:p>
          <a:endParaRPr lang="en-US"/>
        </a:p>
      </dgm:t>
    </dgm:pt>
    <dgm:pt modelId="{E5E8D946-21A0-48BD-ADE7-33A1739DB3CE}" type="sibTrans" cxnId="{8871613F-0457-48C8-8C96-CBFF2F66F38A}">
      <dgm:prSet/>
      <dgm:spPr/>
      <dgm:t>
        <a:bodyPr/>
        <a:lstStyle/>
        <a:p>
          <a:endParaRPr lang="en-US"/>
        </a:p>
      </dgm:t>
    </dgm:pt>
    <dgm:pt modelId="{B01B2756-43DD-4D59-9685-E8C7A838ED0F}">
      <dgm:prSet/>
      <dgm:spPr/>
      <dgm:t>
        <a:bodyPr/>
        <a:lstStyle/>
        <a:p>
          <a:r>
            <a:rPr lang="en-US" b="0" i="0"/>
            <a:t>Overall, how would you rate the staff?</a:t>
          </a:r>
          <a:endParaRPr lang="en-US"/>
        </a:p>
      </dgm:t>
    </dgm:pt>
    <dgm:pt modelId="{01E232F6-71AE-4413-A491-D2871E0D818B}" type="parTrans" cxnId="{F4A2FCEF-5517-4170-B48A-9C56C850656E}">
      <dgm:prSet/>
      <dgm:spPr/>
      <dgm:t>
        <a:bodyPr/>
        <a:lstStyle/>
        <a:p>
          <a:endParaRPr lang="en-US"/>
        </a:p>
      </dgm:t>
    </dgm:pt>
    <dgm:pt modelId="{07A641F6-BA16-44E6-9953-A2E70E8D62C2}" type="sibTrans" cxnId="{F4A2FCEF-5517-4170-B48A-9C56C850656E}">
      <dgm:prSet/>
      <dgm:spPr/>
      <dgm:t>
        <a:bodyPr/>
        <a:lstStyle/>
        <a:p>
          <a:endParaRPr lang="en-US"/>
        </a:p>
      </dgm:t>
    </dgm:pt>
    <dgm:pt modelId="{EA5BE41D-6662-4A16-A0B0-189ECCF27265}">
      <dgm:prSet/>
      <dgm:spPr/>
      <dgm:t>
        <a:bodyPr/>
        <a:lstStyle/>
        <a:p>
          <a:r>
            <a:rPr lang="en-US" b="0" i="0"/>
            <a:t>How would you rate the care your family member receives?</a:t>
          </a:r>
          <a:endParaRPr lang="en-US"/>
        </a:p>
      </dgm:t>
    </dgm:pt>
    <dgm:pt modelId="{39090B2D-255D-45D7-8E6D-8461D422E97C}" type="parTrans" cxnId="{89D70C85-0844-494E-AA63-AF59E7534DF4}">
      <dgm:prSet/>
      <dgm:spPr/>
      <dgm:t>
        <a:bodyPr/>
        <a:lstStyle/>
        <a:p>
          <a:endParaRPr lang="en-US"/>
        </a:p>
      </dgm:t>
    </dgm:pt>
    <dgm:pt modelId="{3A0EC00F-0560-46DB-9D1B-E9E23AFA3F5D}" type="sibTrans" cxnId="{89D70C85-0844-494E-AA63-AF59E7534DF4}">
      <dgm:prSet/>
      <dgm:spPr/>
      <dgm:t>
        <a:bodyPr/>
        <a:lstStyle/>
        <a:p>
          <a:endParaRPr lang="en-US"/>
        </a:p>
      </dgm:t>
    </dgm:pt>
    <dgm:pt modelId="{9673CD25-ADAB-4FD5-8B0F-27ACD99751BF}">
      <dgm:prSet/>
      <dgm:spPr/>
      <dgm:t>
        <a:bodyPr/>
        <a:lstStyle/>
        <a:p>
          <a:r>
            <a:rPr lang="en-US" b="0" i="0"/>
            <a:t>SNCC Short-Stay Discharge</a:t>
          </a:r>
          <a:endParaRPr lang="en-US"/>
        </a:p>
      </dgm:t>
    </dgm:pt>
    <dgm:pt modelId="{CC5578B7-051D-42EB-B6B5-B03A3A258E66}" type="parTrans" cxnId="{48CA7418-A194-488F-AC64-B71D899EAC12}">
      <dgm:prSet/>
      <dgm:spPr/>
      <dgm:t>
        <a:bodyPr/>
        <a:lstStyle/>
        <a:p>
          <a:endParaRPr lang="en-US"/>
        </a:p>
      </dgm:t>
    </dgm:pt>
    <dgm:pt modelId="{B1A83E4E-C003-472B-8281-1F765B0BBBCC}" type="sibTrans" cxnId="{48CA7418-A194-488F-AC64-B71D899EAC12}">
      <dgm:prSet/>
      <dgm:spPr/>
      <dgm:t>
        <a:bodyPr/>
        <a:lstStyle/>
        <a:p>
          <a:endParaRPr lang="en-US"/>
        </a:p>
      </dgm:t>
    </dgm:pt>
    <dgm:pt modelId="{6AD4E62E-6249-4ECB-A860-95D5FA075520}">
      <dgm:prSet/>
      <dgm:spPr/>
      <dgm:t>
        <a:bodyPr/>
        <a:lstStyle/>
        <a:p>
          <a:r>
            <a:rPr lang="en-US" b="0" i="0"/>
            <a:t>In recommending this facility to your friends and family, how would you rate it overall?</a:t>
          </a:r>
          <a:endParaRPr lang="en-US"/>
        </a:p>
      </dgm:t>
    </dgm:pt>
    <dgm:pt modelId="{85ED45F6-8D3E-4765-9659-D9EAC40B235B}" type="parTrans" cxnId="{6585E6D6-0774-4883-82D6-E8CB0006BAF0}">
      <dgm:prSet/>
      <dgm:spPr/>
      <dgm:t>
        <a:bodyPr/>
        <a:lstStyle/>
        <a:p>
          <a:endParaRPr lang="en-US"/>
        </a:p>
      </dgm:t>
    </dgm:pt>
    <dgm:pt modelId="{1B918972-135A-43B3-9AA3-089CF4C19182}" type="sibTrans" cxnId="{6585E6D6-0774-4883-82D6-E8CB0006BAF0}">
      <dgm:prSet/>
      <dgm:spPr/>
      <dgm:t>
        <a:bodyPr/>
        <a:lstStyle/>
        <a:p>
          <a:endParaRPr lang="en-US"/>
        </a:p>
      </dgm:t>
    </dgm:pt>
    <dgm:pt modelId="{60BB7541-BE97-42B3-9517-E308D692997E}">
      <dgm:prSet/>
      <dgm:spPr/>
      <dgm:t>
        <a:bodyPr/>
        <a:lstStyle/>
        <a:p>
          <a:r>
            <a:rPr lang="en-US" b="0" i="0"/>
            <a:t>Overall, how would you rate the staff?</a:t>
          </a:r>
          <a:endParaRPr lang="en-US"/>
        </a:p>
      </dgm:t>
    </dgm:pt>
    <dgm:pt modelId="{83436D5A-7376-47F4-BE14-B394EB3F1217}" type="parTrans" cxnId="{47F2DF53-4BE7-4F0E-A0EF-339FDA25D69E}">
      <dgm:prSet/>
      <dgm:spPr/>
      <dgm:t>
        <a:bodyPr/>
        <a:lstStyle/>
        <a:p>
          <a:endParaRPr lang="en-US"/>
        </a:p>
      </dgm:t>
    </dgm:pt>
    <dgm:pt modelId="{B070B997-1A04-4240-BE14-F90E77029BE8}" type="sibTrans" cxnId="{47F2DF53-4BE7-4F0E-A0EF-339FDA25D69E}">
      <dgm:prSet/>
      <dgm:spPr/>
      <dgm:t>
        <a:bodyPr/>
        <a:lstStyle/>
        <a:p>
          <a:endParaRPr lang="en-US"/>
        </a:p>
      </dgm:t>
    </dgm:pt>
    <dgm:pt modelId="{1EA4B9FB-0737-4F4B-ADAA-3B0FA0C42520}">
      <dgm:prSet/>
      <dgm:spPr/>
      <dgm:t>
        <a:bodyPr/>
        <a:lstStyle/>
        <a:p>
          <a:r>
            <a:rPr lang="en-US" b="0" i="0"/>
            <a:t>How would you rate the care you receive?</a:t>
          </a:r>
          <a:endParaRPr lang="en-US"/>
        </a:p>
      </dgm:t>
    </dgm:pt>
    <dgm:pt modelId="{93D6E164-3F3E-40C5-9083-1465D7CD6155}" type="parTrans" cxnId="{7470560B-C279-49AB-B649-0C20D03E54E4}">
      <dgm:prSet/>
      <dgm:spPr/>
      <dgm:t>
        <a:bodyPr/>
        <a:lstStyle/>
        <a:p>
          <a:endParaRPr lang="en-US"/>
        </a:p>
      </dgm:t>
    </dgm:pt>
    <dgm:pt modelId="{BC41A9F9-621B-4E1A-81E2-6A6E500D9440}" type="sibTrans" cxnId="{7470560B-C279-49AB-B649-0C20D03E54E4}">
      <dgm:prSet/>
      <dgm:spPr/>
      <dgm:t>
        <a:bodyPr/>
        <a:lstStyle/>
        <a:p>
          <a:endParaRPr lang="en-US"/>
        </a:p>
      </dgm:t>
    </dgm:pt>
    <dgm:pt modelId="{25C455A0-596E-475F-A11A-D1C72E64C8A2}">
      <dgm:prSet/>
      <dgm:spPr/>
      <dgm:t>
        <a:bodyPr/>
        <a:lstStyle/>
        <a:p>
          <a:r>
            <a:rPr lang="en-US" b="0" i="0"/>
            <a:t>How would you rate how well your discharge needs were met?</a:t>
          </a:r>
          <a:endParaRPr lang="en-US"/>
        </a:p>
      </dgm:t>
    </dgm:pt>
    <dgm:pt modelId="{883CE260-8BB2-49CC-AC80-B3D33D56AABB}" type="parTrans" cxnId="{351CAB7F-00EF-40F7-BE36-D3D5D08D9415}">
      <dgm:prSet/>
      <dgm:spPr/>
      <dgm:t>
        <a:bodyPr/>
        <a:lstStyle/>
        <a:p>
          <a:endParaRPr lang="en-US"/>
        </a:p>
      </dgm:t>
    </dgm:pt>
    <dgm:pt modelId="{561E5353-0BDD-47ED-B7EF-E9F7131BFCD2}" type="sibTrans" cxnId="{351CAB7F-00EF-40F7-BE36-D3D5D08D9415}">
      <dgm:prSet/>
      <dgm:spPr/>
      <dgm:t>
        <a:bodyPr/>
        <a:lstStyle/>
        <a:p>
          <a:endParaRPr lang="en-US"/>
        </a:p>
      </dgm:t>
    </dgm:pt>
    <dgm:pt modelId="{CC8CB2D2-42C0-44C2-BBD5-FAA8D7DF827D}" type="pres">
      <dgm:prSet presAssocID="{E543F0AA-6565-4C9D-A02E-941E4D2FE4B4}" presName="Name0" presStyleCnt="0">
        <dgm:presLayoutVars>
          <dgm:dir/>
          <dgm:animLvl val="lvl"/>
          <dgm:resizeHandles val="exact"/>
        </dgm:presLayoutVars>
      </dgm:prSet>
      <dgm:spPr/>
    </dgm:pt>
    <dgm:pt modelId="{2B430712-F73E-42F4-B456-CFC772D4E00E}" type="pres">
      <dgm:prSet presAssocID="{520C3B37-27D7-4B83-ADE7-0861EA455C72}" presName="composite" presStyleCnt="0"/>
      <dgm:spPr/>
    </dgm:pt>
    <dgm:pt modelId="{FBDD9E5F-3545-4B56-84CE-DCE419555FC6}" type="pres">
      <dgm:prSet presAssocID="{520C3B37-27D7-4B83-ADE7-0861EA455C72}" presName="parTx" presStyleLbl="alignNode1" presStyleIdx="0" presStyleCnt="3">
        <dgm:presLayoutVars>
          <dgm:chMax val="0"/>
          <dgm:chPref val="0"/>
          <dgm:bulletEnabled val="1"/>
        </dgm:presLayoutVars>
      </dgm:prSet>
      <dgm:spPr/>
    </dgm:pt>
    <dgm:pt modelId="{41DA3E9D-4847-48B1-AC6E-7DEDB41ECC2F}" type="pres">
      <dgm:prSet presAssocID="{520C3B37-27D7-4B83-ADE7-0861EA455C72}" presName="desTx" presStyleLbl="alignAccFollowNode1" presStyleIdx="0" presStyleCnt="3">
        <dgm:presLayoutVars>
          <dgm:bulletEnabled val="1"/>
        </dgm:presLayoutVars>
      </dgm:prSet>
      <dgm:spPr/>
    </dgm:pt>
    <dgm:pt modelId="{3EBD1A23-CE41-40E2-964A-199D69F17705}" type="pres">
      <dgm:prSet presAssocID="{6B974B61-F18A-4C8A-A3EE-3D601738EB29}" presName="space" presStyleCnt="0"/>
      <dgm:spPr/>
    </dgm:pt>
    <dgm:pt modelId="{922B1FAC-55A8-46F9-8F9E-B9B7D3003DA9}" type="pres">
      <dgm:prSet presAssocID="{292C3F80-93BC-4FC4-8F32-68274C7A6894}" presName="composite" presStyleCnt="0"/>
      <dgm:spPr/>
    </dgm:pt>
    <dgm:pt modelId="{18FE4475-3707-48E8-8D10-B40039DBF311}" type="pres">
      <dgm:prSet presAssocID="{292C3F80-93BC-4FC4-8F32-68274C7A6894}" presName="parTx" presStyleLbl="alignNode1" presStyleIdx="1" presStyleCnt="3">
        <dgm:presLayoutVars>
          <dgm:chMax val="0"/>
          <dgm:chPref val="0"/>
          <dgm:bulletEnabled val="1"/>
        </dgm:presLayoutVars>
      </dgm:prSet>
      <dgm:spPr/>
    </dgm:pt>
    <dgm:pt modelId="{A27E45B3-9EBF-4FBE-ACBE-8A8BFB342DB7}" type="pres">
      <dgm:prSet presAssocID="{292C3F80-93BC-4FC4-8F32-68274C7A6894}" presName="desTx" presStyleLbl="alignAccFollowNode1" presStyleIdx="1" presStyleCnt="3">
        <dgm:presLayoutVars>
          <dgm:bulletEnabled val="1"/>
        </dgm:presLayoutVars>
      </dgm:prSet>
      <dgm:spPr/>
    </dgm:pt>
    <dgm:pt modelId="{BA4BFB44-E96B-46EB-BC64-9DD574E91005}" type="pres">
      <dgm:prSet presAssocID="{928B787A-CE5C-46CA-844E-3725A4293725}" presName="space" presStyleCnt="0"/>
      <dgm:spPr/>
    </dgm:pt>
    <dgm:pt modelId="{A361329F-BF82-492B-81FE-D1605156986A}" type="pres">
      <dgm:prSet presAssocID="{9673CD25-ADAB-4FD5-8B0F-27ACD99751BF}" presName="composite" presStyleCnt="0"/>
      <dgm:spPr/>
    </dgm:pt>
    <dgm:pt modelId="{044B6FF6-5E40-4B1E-B377-3F4F7F8C2074}" type="pres">
      <dgm:prSet presAssocID="{9673CD25-ADAB-4FD5-8B0F-27ACD99751BF}" presName="parTx" presStyleLbl="alignNode1" presStyleIdx="2" presStyleCnt="3">
        <dgm:presLayoutVars>
          <dgm:chMax val="0"/>
          <dgm:chPref val="0"/>
          <dgm:bulletEnabled val="1"/>
        </dgm:presLayoutVars>
      </dgm:prSet>
      <dgm:spPr/>
    </dgm:pt>
    <dgm:pt modelId="{E5ED7FA5-C76A-44DE-AA50-1053BC00F8C6}" type="pres">
      <dgm:prSet presAssocID="{9673CD25-ADAB-4FD5-8B0F-27ACD99751BF}" presName="desTx" presStyleLbl="alignAccFollowNode1" presStyleIdx="2" presStyleCnt="3">
        <dgm:presLayoutVars>
          <dgm:bulletEnabled val="1"/>
        </dgm:presLayoutVars>
      </dgm:prSet>
      <dgm:spPr/>
    </dgm:pt>
  </dgm:ptLst>
  <dgm:cxnLst>
    <dgm:cxn modelId="{9E3C7E05-0C7C-4628-9930-BA766ABDD3A2}" type="presOf" srcId="{292C3F80-93BC-4FC4-8F32-68274C7A6894}" destId="{18FE4475-3707-48E8-8D10-B40039DBF311}" srcOrd="0" destOrd="0" presId="urn:microsoft.com/office/officeart/2005/8/layout/hList1"/>
    <dgm:cxn modelId="{7470560B-C279-49AB-B649-0C20D03E54E4}" srcId="{9673CD25-ADAB-4FD5-8B0F-27ACD99751BF}" destId="{1EA4B9FB-0737-4F4B-ADAA-3B0FA0C42520}" srcOrd="2" destOrd="0" parTransId="{93D6E164-3F3E-40C5-9083-1465D7CD6155}" sibTransId="{BC41A9F9-621B-4E1A-81E2-6A6E500D9440}"/>
    <dgm:cxn modelId="{48CA7418-A194-488F-AC64-B71D899EAC12}" srcId="{E543F0AA-6565-4C9D-A02E-941E4D2FE4B4}" destId="{9673CD25-ADAB-4FD5-8B0F-27ACD99751BF}" srcOrd="2" destOrd="0" parTransId="{CC5578B7-051D-42EB-B6B5-B03A3A258E66}" sibTransId="{B1A83E4E-C003-472B-8281-1F765B0BBBCC}"/>
    <dgm:cxn modelId="{7CE58927-CFD6-465E-9830-6666B6E8B659}" type="presOf" srcId="{E543F0AA-6565-4C9D-A02E-941E4D2FE4B4}" destId="{CC8CB2D2-42C0-44C2-BBD5-FAA8D7DF827D}" srcOrd="0" destOrd="0" presId="urn:microsoft.com/office/officeart/2005/8/layout/hList1"/>
    <dgm:cxn modelId="{3DC8212C-D565-41A9-91CE-7D3647A82738}" srcId="{E543F0AA-6565-4C9D-A02E-941E4D2FE4B4}" destId="{520C3B37-27D7-4B83-ADE7-0861EA455C72}" srcOrd="0" destOrd="0" parTransId="{F0A270EC-4019-4C32-B115-3F5AA74C38C7}" sibTransId="{6B974B61-F18A-4C8A-A3EE-3D601738EB29}"/>
    <dgm:cxn modelId="{16584537-E8A8-4815-BE13-15B2102A6C81}" type="presOf" srcId="{9673CD25-ADAB-4FD5-8B0F-27ACD99751BF}" destId="{044B6FF6-5E40-4B1E-B377-3F4F7F8C2074}" srcOrd="0" destOrd="0" presId="urn:microsoft.com/office/officeart/2005/8/layout/hList1"/>
    <dgm:cxn modelId="{8871613F-0457-48C8-8C96-CBFF2F66F38A}" srcId="{292C3F80-93BC-4FC4-8F32-68274C7A6894}" destId="{58161DA3-26AF-4F9C-AD08-71F008BBA9CD}" srcOrd="0" destOrd="0" parTransId="{CEE104BB-98D3-4E60-89E2-AD01608F62D0}" sibTransId="{E5E8D946-21A0-48BD-ADE7-33A1739DB3CE}"/>
    <dgm:cxn modelId="{CF44FB63-9DF6-445F-9DF1-F8DC32411EFB}" type="presOf" srcId="{25C455A0-596E-475F-A11A-D1C72E64C8A2}" destId="{E5ED7FA5-C76A-44DE-AA50-1053BC00F8C6}" srcOrd="0" destOrd="3" presId="urn:microsoft.com/office/officeart/2005/8/layout/hList1"/>
    <dgm:cxn modelId="{C0B4614B-2218-4BEF-8B70-9F59233F6D09}" type="presOf" srcId="{A80AC976-CEC8-4031-AAB9-50CE6014114B}" destId="{41DA3E9D-4847-48B1-AC6E-7DEDB41ECC2F}" srcOrd="0" destOrd="1" presId="urn:microsoft.com/office/officeart/2005/8/layout/hList1"/>
    <dgm:cxn modelId="{0470874F-8619-4ED2-BE52-C1C855308108}" type="presOf" srcId="{AFE6B757-937A-4167-857E-DAD5D8D91E09}" destId="{41DA3E9D-4847-48B1-AC6E-7DEDB41ECC2F}" srcOrd="0" destOrd="0" presId="urn:microsoft.com/office/officeart/2005/8/layout/hList1"/>
    <dgm:cxn modelId="{5DEE5A73-8E8A-4E80-8221-7B3292B9AE72}" type="presOf" srcId="{6AD4E62E-6249-4ECB-A860-95D5FA075520}" destId="{E5ED7FA5-C76A-44DE-AA50-1053BC00F8C6}" srcOrd="0" destOrd="0" presId="urn:microsoft.com/office/officeart/2005/8/layout/hList1"/>
    <dgm:cxn modelId="{47F2DF53-4BE7-4F0E-A0EF-339FDA25D69E}" srcId="{9673CD25-ADAB-4FD5-8B0F-27ACD99751BF}" destId="{60BB7541-BE97-42B3-9517-E308D692997E}" srcOrd="1" destOrd="0" parTransId="{83436D5A-7376-47F4-BE14-B394EB3F1217}" sibTransId="{B070B997-1A04-4240-BE14-F90E77029BE8}"/>
    <dgm:cxn modelId="{BBDA3F79-D3DD-4E80-912E-CC8A154C165F}" srcId="{520C3B37-27D7-4B83-ADE7-0861EA455C72}" destId="{AFE6B757-937A-4167-857E-DAD5D8D91E09}" srcOrd="0" destOrd="0" parTransId="{6C390848-2F41-4FE7-A789-DD760BC28757}" sibTransId="{0156701C-3EB3-4169-AD67-72113233B9C2}"/>
    <dgm:cxn modelId="{351CAB7F-00EF-40F7-BE36-D3D5D08D9415}" srcId="{9673CD25-ADAB-4FD5-8B0F-27ACD99751BF}" destId="{25C455A0-596E-475F-A11A-D1C72E64C8A2}" srcOrd="3" destOrd="0" parTransId="{883CE260-8BB2-49CC-AC80-B3D33D56AABB}" sibTransId="{561E5353-0BDD-47ED-B7EF-E9F7131BFCD2}"/>
    <dgm:cxn modelId="{F39F5580-BCCE-47A8-98AA-47220C6E40C7}" type="presOf" srcId="{B01B2756-43DD-4D59-9685-E8C7A838ED0F}" destId="{A27E45B3-9EBF-4FBE-ACBE-8A8BFB342DB7}" srcOrd="0" destOrd="1" presId="urn:microsoft.com/office/officeart/2005/8/layout/hList1"/>
    <dgm:cxn modelId="{89D70C85-0844-494E-AA63-AF59E7534DF4}" srcId="{292C3F80-93BC-4FC4-8F32-68274C7A6894}" destId="{EA5BE41D-6662-4A16-A0B0-189ECCF27265}" srcOrd="2" destOrd="0" parTransId="{39090B2D-255D-45D7-8E6D-8461D422E97C}" sibTransId="{3A0EC00F-0560-46DB-9D1B-E9E23AFA3F5D}"/>
    <dgm:cxn modelId="{9CFC30B3-E829-4328-86FF-3BBE94C1ED37}" type="presOf" srcId="{58161DA3-26AF-4F9C-AD08-71F008BBA9CD}" destId="{A27E45B3-9EBF-4FBE-ACBE-8A8BFB342DB7}" srcOrd="0" destOrd="0" presId="urn:microsoft.com/office/officeart/2005/8/layout/hList1"/>
    <dgm:cxn modelId="{50D091B8-AA38-4B3B-9A77-6228D655B95C}" type="presOf" srcId="{248752E0-1255-4796-A73D-24EB035B6B97}" destId="{41DA3E9D-4847-48B1-AC6E-7DEDB41ECC2F}" srcOrd="0" destOrd="2" presId="urn:microsoft.com/office/officeart/2005/8/layout/hList1"/>
    <dgm:cxn modelId="{B44BB1B8-46DA-4A5B-8C3E-F17218E22677}" srcId="{520C3B37-27D7-4B83-ADE7-0861EA455C72}" destId="{A80AC976-CEC8-4031-AAB9-50CE6014114B}" srcOrd="1" destOrd="0" parTransId="{57AAA5A4-7D2B-4DA2-AF13-E2A9D20F7F68}" sibTransId="{0E879429-DE09-41C8-8129-8538A6E7F7FC}"/>
    <dgm:cxn modelId="{A361C2C6-7519-4640-BB8A-981FEA1425EA}" srcId="{520C3B37-27D7-4B83-ADE7-0861EA455C72}" destId="{248752E0-1255-4796-A73D-24EB035B6B97}" srcOrd="2" destOrd="0" parTransId="{910911A6-D52E-4185-BA1D-0AB6DEC3CB45}" sibTransId="{DC977EBF-5911-4C44-AAC4-D36B16BCC53D}"/>
    <dgm:cxn modelId="{E03F03CB-F72E-46E9-BE14-15267B03D94A}" type="presOf" srcId="{60BB7541-BE97-42B3-9517-E308D692997E}" destId="{E5ED7FA5-C76A-44DE-AA50-1053BC00F8C6}" srcOrd="0" destOrd="1" presId="urn:microsoft.com/office/officeart/2005/8/layout/hList1"/>
    <dgm:cxn modelId="{6585E6D6-0774-4883-82D6-E8CB0006BAF0}" srcId="{9673CD25-ADAB-4FD5-8B0F-27ACD99751BF}" destId="{6AD4E62E-6249-4ECB-A860-95D5FA075520}" srcOrd="0" destOrd="0" parTransId="{85ED45F6-8D3E-4765-9659-D9EAC40B235B}" sibTransId="{1B918972-135A-43B3-9AA3-089CF4C19182}"/>
    <dgm:cxn modelId="{A7AC25DF-2E82-47D7-951A-CD1B00291199}" srcId="{E543F0AA-6565-4C9D-A02E-941E4D2FE4B4}" destId="{292C3F80-93BC-4FC4-8F32-68274C7A6894}" srcOrd="1" destOrd="0" parTransId="{CF3F83E0-95B3-4961-B059-36DE13A3C60B}" sibTransId="{928B787A-CE5C-46CA-844E-3725A4293725}"/>
    <dgm:cxn modelId="{6C3A22E2-C85F-4640-9F6D-B6701E9BBEBA}" type="presOf" srcId="{1EA4B9FB-0737-4F4B-ADAA-3B0FA0C42520}" destId="{E5ED7FA5-C76A-44DE-AA50-1053BC00F8C6}" srcOrd="0" destOrd="2" presId="urn:microsoft.com/office/officeart/2005/8/layout/hList1"/>
    <dgm:cxn modelId="{F4A2FCEF-5517-4170-B48A-9C56C850656E}" srcId="{292C3F80-93BC-4FC4-8F32-68274C7A6894}" destId="{B01B2756-43DD-4D59-9685-E8C7A838ED0F}" srcOrd="1" destOrd="0" parTransId="{01E232F6-71AE-4413-A491-D2871E0D818B}" sibTransId="{07A641F6-BA16-44E6-9953-A2E70E8D62C2}"/>
    <dgm:cxn modelId="{3CFF9BF4-D722-433D-B9EF-D06E417E20D2}" type="presOf" srcId="{520C3B37-27D7-4B83-ADE7-0861EA455C72}" destId="{FBDD9E5F-3545-4B56-84CE-DCE419555FC6}" srcOrd="0" destOrd="0" presId="urn:microsoft.com/office/officeart/2005/8/layout/hList1"/>
    <dgm:cxn modelId="{96F4CCFC-82C0-4275-BF53-505D1B72E213}" type="presOf" srcId="{EA5BE41D-6662-4A16-A0B0-189ECCF27265}" destId="{A27E45B3-9EBF-4FBE-ACBE-8A8BFB342DB7}" srcOrd="0" destOrd="2" presId="urn:microsoft.com/office/officeart/2005/8/layout/hList1"/>
    <dgm:cxn modelId="{306EB6C4-4479-4B3C-BB59-F376EF620C09}" type="presParOf" srcId="{CC8CB2D2-42C0-44C2-BBD5-FAA8D7DF827D}" destId="{2B430712-F73E-42F4-B456-CFC772D4E00E}" srcOrd="0" destOrd="0" presId="urn:microsoft.com/office/officeart/2005/8/layout/hList1"/>
    <dgm:cxn modelId="{77B730C0-7F29-4842-9F5C-C258E78FEC9F}" type="presParOf" srcId="{2B430712-F73E-42F4-B456-CFC772D4E00E}" destId="{FBDD9E5F-3545-4B56-84CE-DCE419555FC6}" srcOrd="0" destOrd="0" presId="urn:microsoft.com/office/officeart/2005/8/layout/hList1"/>
    <dgm:cxn modelId="{B82E3B39-C00D-4872-8AEC-048EA9206FBC}" type="presParOf" srcId="{2B430712-F73E-42F4-B456-CFC772D4E00E}" destId="{41DA3E9D-4847-48B1-AC6E-7DEDB41ECC2F}" srcOrd="1" destOrd="0" presId="urn:microsoft.com/office/officeart/2005/8/layout/hList1"/>
    <dgm:cxn modelId="{2F9FF23E-9F51-4183-93DE-28DE0588FD02}" type="presParOf" srcId="{CC8CB2D2-42C0-44C2-BBD5-FAA8D7DF827D}" destId="{3EBD1A23-CE41-40E2-964A-199D69F17705}" srcOrd="1" destOrd="0" presId="urn:microsoft.com/office/officeart/2005/8/layout/hList1"/>
    <dgm:cxn modelId="{21D38564-C0B9-4DB0-8E7A-DD99AF3DFC92}" type="presParOf" srcId="{CC8CB2D2-42C0-44C2-BBD5-FAA8D7DF827D}" destId="{922B1FAC-55A8-46F9-8F9E-B9B7D3003DA9}" srcOrd="2" destOrd="0" presId="urn:microsoft.com/office/officeart/2005/8/layout/hList1"/>
    <dgm:cxn modelId="{508B7F91-D523-41AF-8B89-AD5DB7191543}" type="presParOf" srcId="{922B1FAC-55A8-46F9-8F9E-B9B7D3003DA9}" destId="{18FE4475-3707-48E8-8D10-B40039DBF311}" srcOrd="0" destOrd="0" presId="urn:microsoft.com/office/officeart/2005/8/layout/hList1"/>
    <dgm:cxn modelId="{0E3072BA-45BD-47A7-B283-22A8C3D797E9}" type="presParOf" srcId="{922B1FAC-55A8-46F9-8F9E-B9B7D3003DA9}" destId="{A27E45B3-9EBF-4FBE-ACBE-8A8BFB342DB7}" srcOrd="1" destOrd="0" presId="urn:microsoft.com/office/officeart/2005/8/layout/hList1"/>
    <dgm:cxn modelId="{A43A68D9-432F-4437-9593-CEE16C9F56C6}" type="presParOf" srcId="{CC8CB2D2-42C0-44C2-BBD5-FAA8D7DF827D}" destId="{BA4BFB44-E96B-46EB-BC64-9DD574E91005}" srcOrd="3" destOrd="0" presId="urn:microsoft.com/office/officeart/2005/8/layout/hList1"/>
    <dgm:cxn modelId="{ED364EC8-F09E-44C8-830B-CE52B528BB6C}" type="presParOf" srcId="{CC8CB2D2-42C0-44C2-BBD5-FAA8D7DF827D}" destId="{A361329F-BF82-492B-81FE-D1605156986A}" srcOrd="4" destOrd="0" presId="urn:microsoft.com/office/officeart/2005/8/layout/hList1"/>
    <dgm:cxn modelId="{4B2475C0-847D-4875-A451-092588C92314}" type="presParOf" srcId="{A361329F-BF82-492B-81FE-D1605156986A}" destId="{044B6FF6-5E40-4B1E-B377-3F4F7F8C2074}" srcOrd="0" destOrd="0" presId="urn:microsoft.com/office/officeart/2005/8/layout/hList1"/>
    <dgm:cxn modelId="{9BF153AD-A517-4656-BEFF-54902445AD23}" type="presParOf" srcId="{A361329F-BF82-492B-81FE-D1605156986A}" destId="{E5ED7FA5-C76A-44DE-AA50-1053BC00F8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B5F6E6-9D97-460B-8BA0-DDE0B1CEE21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9470BE9-F33E-475B-8029-B56135D2C2DB}">
      <dgm:prSet/>
      <dgm:spPr/>
      <dgm:t>
        <a:bodyPr/>
        <a:lstStyle/>
        <a:p>
          <a:r>
            <a:rPr lang="en-US"/>
            <a:t>Pinnacle</a:t>
          </a:r>
        </a:p>
      </dgm:t>
    </dgm:pt>
    <dgm:pt modelId="{CAF9F82A-0C09-4ACA-AFF2-D67C9080EEEA}" type="parTrans" cxnId="{FA48FBF9-3346-4A8C-9BFF-CFA67D444B0B}">
      <dgm:prSet/>
      <dgm:spPr/>
      <dgm:t>
        <a:bodyPr/>
        <a:lstStyle/>
        <a:p>
          <a:endParaRPr lang="en-US"/>
        </a:p>
      </dgm:t>
    </dgm:pt>
    <dgm:pt modelId="{831B7EED-4DF4-429C-B7E3-D39E6286B9B4}" type="sibTrans" cxnId="{FA48FBF9-3346-4A8C-9BFF-CFA67D444B0B}">
      <dgm:prSet/>
      <dgm:spPr/>
      <dgm:t>
        <a:bodyPr/>
        <a:lstStyle/>
        <a:p>
          <a:endParaRPr lang="en-US"/>
        </a:p>
      </dgm:t>
    </dgm:pt>
    <dgm:pt modelId="{B4E892F9-3C36-4A47-AA9D-0DC07385E1A3}">
      <dgm:prSet/>
      <dgm:spPr/>
      <dgm:t>
        <a:bodyPr/>
        <a:lstStyle/>
        <a:p>
          <a:r>
            <a:rPr lang="en-US"/>
            <a:t>MyInnerview</a:t>
          </a:r>
        </a:p>
      </dgm:t>
    </dgm:pt>
    <dgm:pt modelId="{6B55F846-9875-4CC5-B444-F2B1787D3DB9}" type="parTrans" cxnId="{E13957AC-AB59-49FE-A3FD-304E9CBF7D05}">
      <dgm:prSet/>
      <dgm:spPr/>
      <dgm:t>
        <a:bodyPr/>
        <a:lstStyle/>
        <a:p>
          <a:endParaRPr lang="en-US"/>
        </a:p>
      </dgm:t>
    </dgm:pt>
    <dgm:pt modelId="{288FB123-BCFC-4AC4-8ACC-97BD17A0F94B}" type="sibTrans" cxnId="{E13957AC-AB59-49FE-A3FD-304E9CBF7D05}">
      <dgm:prSet/>
      <dgm:spPr/>
      <dgm:t>
        <a:bodyPr/>
        <a:lstStyle/>
        <a:p>
          <a:endParaRPr lang="en-US"/>
        </a:p>
      </dgm:t>
    </dgm:pt>
    <dgm:pt modelId="{9CB83C17-70F1-4C15-AFDF-E0201AFD2AB3}">
      <dgm:prSet/>
      <dgm:spPr/>
      <dgm:t>
        <a:bodyPr/>
        <a:lstStyle/>
        <a:p>
          <a:r>
            <a:rPr lang="en-US"/>
            <a:t>CoreQ</a:t>
          </a:r>
        </a:p>
      </dgm:t>
    </dgm:pt>
    <dgm:pt modelId="{FE3945E1-0DE6-4D5A-880C-3CC551F0AB50}" type="parTrans" cxnId="{4FE69D07-06AB-4BB8-8589-4E5BF0E03F75}">
      <dgm:prSet/>
      <dgm:spPr/>
      <dgm:t>
        <a:bodyPr/>
        <a:lstStyle/>
        <a:p>
          <a:endParaRPr lang="en-US"/>
        </a:p>
      </dgm:t>
    </dgm:pt>
    <dgm:pt modelId="{70D41E3F-4ACA-47FF-975B-373C2687B697}" type="sibTrans" cxnId="{4FE69D07-06AB-4BB8-8589-4E5BF0E03F75}">
      <dgm:prSet/>
      <dgm:spPr/>
      <dgm:t>
        <a:bodyPr/>
        <a:lstStyle/>
        <a:p>
          <a:endParaRPr lang="en-US"/>
        </a:p>
      </dgm:t>
    </dgm:pt>
    <dgm:pt modelId="{CC1A61C0-C03D-41FE-AF26-B59BBC0A206D}">
      <dgm:prSet/>
      <dgm:spPr/>
      <dgm:t>
        <a:bodyPr/>
        <a:lstStyle/>
        <a:p>
          <a:r>
            <a:rPr lang="en-US"/>
            <a:t>Reputation.com</a:t>
          </a:r>
        </a:p>
      </dgm:t>
    </dgm:pt>
    <dgm:pt modelId="{EA359B47-652B-4609-A14F-A8988C2BEA2B}" type="parTrans" cxnId="{047A4283-6EFE-44DB-9D42-B35D583510C5}">
      <dgm:prSet/>
      <dgm:spPr/>
      <dgm:t>
        <a:bodyPr/>
        <a:lstStyle/>
        <a:p>
          <a:endParaRPr lang="en-US"/>
        </a:p>
      </dgm:t>
    </dgm:pt>
    <dgm:pt modelId="{079CB898-23CA-4475-B38C-59873F335CE0}" type="sibTrans" cxnId="{047A4283-6EFE-44DB-9D42-B35D583510C5}">
      <dgm:prSet/>
      <dgm:spPr/>
      <dgm:t>
        <a:bodyPr/>
        <a:lstStyle/>
        <a:p>
          <a:endParaRPr lang="en-US"/>
        </a:p>
      </dgm:t>
    </dgm:pt>
    <dgm:pt modelId="{A003364D-E2AA-4AD9-8ABC-B2E2399F09DA}">
      <dgm:prSet/>
      <dgm:spPr/>
      <dgm:t>
        <a:bodyPr/>
        <a:lstStyle/>
        <a:p>
          <a:r>
            <a:rPr lang="en-US"/>
            <a:t>Activated Insights</a:t>
          </a:r>
        </a:p>
      </dgm:t>
    </dgm:pt>
    <dgm:pt modelId="{E6F39603-11DB-4E63-AA90-7EF5BD9C8733}" type="parTrans" cxnId="{CA4CA824-2B11-49B3-BC12-1538ADAA710F}">
      <dgm:prSet/>
      <dgm:spPr/>
      <dgm:t>
        <a:bodyPr/>
        <a:lstStyle/>
        <a:p>
          <a:endParaRPr lang="en-US"/>
        </a:p>
      </dgm:t>
    </dgm:pt>
    <dgm:pt modelId="{CF8EE21F-0D40-4E61-BEC4-BE2F9D403D1C}" type="sibTrans" cxnId="{CA4CA824-2B11-49B3-BC12-1538ADAA710F}">
      <dgm:prSet/>
      <dgm:spPr/>
      <dgm:t>
        <a:bodyPr/>
        <a:lstStyle/>
        <a:p>
          <a:endParaRPr lang="en-US"/>
        </a:p>
      </dgm:t>
    </dgm:pt>
    <dgm:pt modelId="{E14B2C4E-DD3E-4F49-8B16-1C547C840134}">
      <dgm:prSet/>
      <dgm:spPr/>
      <dgm:t>
        <a:bodyPr/>
        <a:lstStyle/>
        <a:p>
          <a:r>
            <a:rPr lang="en-US"/>
            <a:t>Align</a:t>
          </a:r>
        </a:p>
      </dgm:t>
    </dgm:pt>
    <dgm:pt modelId="{3E7A2639-2D40-49FF-84BD-2D1CE0522A09}" type="parTrans" cxnId="{9F0C6B89-9CDB-40B2-8F5A-C530A244C1FA}">
      <dgm:prSet/>
      <dgm:spPr/>
      <dgm:t>
        <a:bodyPr/>
        <a:lstStyle/>
        <a:p>
          <a:endParaRPr lang="en-US"/>
        </a:p>
      </dgm:t>
    </dgm:pt>
    <dgm:pt modelId="{B23C641D-1633-48F5-AE62-C81903ED2614}" type="sibTrans" cxnId="{9F0C6B89-9CDB-40B2-8F5A-C530A244C1FA}">
      <dgm:prSet/>
      <dgm:spPr/>
      <dgm:t>
        <a:bodyPr/>
        <a:lstStyle/>
        <a:p>
          <a:endParaRPr lang="en-US"/>
        </a:p>
      </dgm:t>
    </dgm:pt>
    <dgm:pt modelId="{80A1DB67-0546-42EB-A2FE-218756C80060}">
      <dgm:prSet/>
      <dgm:spPr/>
      <dgm:t>
        <a:bodyPr/>
        <a:lstStyle/>
        <a:p>
          <a:r>
            <a:rPr lang="en-US"/>
            <a:t>Care Analytics</a:t>
          </a:r>
        </a:p>
      </dgm:t>
    </dgm:pt>
    <dgm:pt modelId="{C57A9FF6-0FE2-4369-9888-053718D6F1ED}" type="parTrans" cxnId="{5BA95C14-976F-46A6-888E-7B1F0CEDC097}">
      <dgm:prSet/>
      <dgm:spPr/>
      <dgm:t>
        <a:bodyPr/>
        <a:lstStyle/>
        <a:p>
          <a:endParaRPr lang="en-US"/>
        </a:p>
      </dgm:t>
    </dgm:pt>
    <dgm:pt modelId="{42E6684D-0B10-4A97-9004-42B61743D7B8}" type="sibTrans" cxnId="{5BA95C14-976F-46A6-888E-7B1F0CEDC097}">
      <dgm:prSet/>
      <dgm:spPr/>
      <dgm:t>
        <a:bodyPr/>
        <a:lstStyle/>
        <a:p>
          <a:endParaRPr lang="en-US"/>
        </a:p>
      </dgm:t>
    </dgm:pt>
    <dgm:pt modelId="{1D6B90F0-44E0-4360-B23A-40058E2326DD}">
      <dgm:prSet/>
      <dgm:spPr/>
      <dgm:t>
        <a:bodyPr/>
        <a:lstStyle/>
        <a:p>
          <a:r>
            <a:rPr lang="en-US"/>
            <a:t>NRC Health</a:t>
          </a:r>
        </a:p>
      </dgm:t>
    </dgm:pt>
    <dgm:pt modelId="{F3366147-F026-463A-9689-54CFF4361CE1}" type="parTrans" cxnId="{4392B37A-8B54-4230-B8BD-0E7F0C89C042}">
      <dgm:prSet/>
      <dgm:spPr/>
      <dgm:t>
        <a:bodyPr/>
        <a:lstStyle/>
        <a:p>
          <a:endParaRPr lang="en-US"/>
        </a:p>
      </dgm:t>
    </dgm:pt>
    <dgm:pt modelId="{33669E7A-3FD9-4329-AC0F-355312DB45F8}" type="sibTrans" cxnId="{4392B37A-8B54-4230-B8BD-0E7F0C89C042}">
      <dgm:prSet/>
      <dgm:spPr/>
      <dgm:t>
        <a:bodyPr/>
        <a:lstStyle/>
        <a:p>
          <a:endParaRPr lang="en-US"/>
        </a:p>
      </dgm:t>
    </dgm:pt>
    <dgm:pt modelId="{0B7884B7-BF3B-4593-AB1C-296029F5C1E6}">
      <dgm:prSet/>
      <dgm:spPr/>
      <dgm:t>
        <a:bodyPr/>
        <a:lstStyle/>
        <a:p>
          <a:r>
            <a:rPr lang="en-US"/>
            <a:t>Senior Living Alliance</a:t>
          </a:r>
        </a:p>
      </dgm:t>
    </dgm:pt>
    <dgm:pt modelId="{9FD58A22-D3D9-464E-87C1-873453C9D863}" type="parTrans" cxnId="{0D54F3B6-11B6-4087-8D72-0E5A5EBB915E}">
      <dgm:prSet/>
      <dgm:spPr/>
      <dgm:t>
        <a:bodyPr/>
        <a:lstStyle/>
        <a:p>
          <a:endParaRPr lang="en-US"/>
        </a:p>
      </dgm:t>
    </dgm:pt>
    <dgm:pt modelId="{45AC2B9D-3E25-48F0-B233-40A6F726CE6D}" type="sibTrans" cxnId="{0D54F3B6-11B6-4087-8D72-0E5A5EBB915E}">
      <dgm:prSet/>
      <dgm:spPr/>
      <dgm:t>
        <a:bodyPr/>
        <a:lstStyle/>
        <a:p>
          <a:endParaRPr lang="en-US"/>
        </a:p>
      </dgm:t>
    </dgm:pt>
    <dgm:pt modelId="{FAC93977-1B74-4C0B-ACFD-5063738F11EA}">
      <dgm:prSet/>
      <dgm:spPr/>
      <dgm:t>
        <a:bodyPr/>
        <a:lstStyle/>
        <a:p>
          <a:r>
            <a:rPr lang="en-US"/>
            <a:t>Your Solutions</a:t>
          </a:r>
        </a:p>
      </dgm:t>
    </dgm:pt>
    <dgm:pt modelId="{DEA81D4B-BE8A-4295-A0F9-7B3A553DAA9C}" type="parTrans" cxnId="{1A3B05BA-7737-4677-AC23-38BBD8EA9E75}">
      <dgm:prSet/>
      <dgm:spPr/>
      <dgm:t>
        <a:bodyPr/>
        <a:lstStyle/>
        <a:p>
          <a:endParaRPr lang="en-US"/>
        </a:p>
      </dgm:t>
    </dgm:pt>
    <dgm:pt modelId="{20E2F78C-0E91-4942-9A48-CD0EAA990849}" type="sibTrans" cxnId="{1A3B05BA-7737-4677-AC23-38BBD8EA9E75}">
      <dgm:prSet/>
      <dgm:spPr/>
      <dgm:t>
        <a:bodyPr/>
        <a:lstStyle/>
        <a:p>
          <a:endParaRPr lang="en-US"/>
        </a:p>
      </dgm:t>
    </dgm:pt>
    <dgm:pt modelId="{6353E922-196C-4F2F-B3C3-0E50329983B9}">
      <dgm:prSet/>
      <dgm:spPr/>
      <dgm:t>
        <a:bodyPr/>
        <a:lstStyle/>
        <a:p>
          <a:r>
            <a:rPr lang="en-US"/>
            <a:t>And Many More!</a:t>
          </a:r>
        </a:p>
      </dgm:t>
    </dgm:pt>
    <dgm:pt modelId="{C1D745AC-84B7-44C7-8967-9C2EFC0E5798}" type="parTrans" cxnId="{6384B0BE-2281-48A8-9BB5-94D2848C5EB9}">
      <dgm:prSet/>
      <dgm:spPr/>
      <dgm:t>
        <a:bodyPr/>
        <a:lstStyle/>
        <a:p>
          <a:endParaRPr lang="en-US"/>
        </a:p>
      </dgm:t>
    </dgm:pt>
    <dgm:pt modelId="{12E7F0A2-C714-462F-96BC-6B9267A32F43}" type="sibTrans" cxnId="{6384B0BE-2281-48A8-9BB5-94D2848C5EB9}">
      <dgm:prSet/>
      <dgm:spPr/>
      <dgm:t>
        <a:bodyPr/>
        <a:lstStyle/>
        <a:p>
          <a:endParaRPr lang="en-US"/>
        </a:p>
      </dgm:t>
    </dgm:pt>
    <dgm:pt modelId="{ACB84F5D-FDF8-4B1C-8277-5E88688BBF63}" type="pres">
      <dgm:prSet presAssocID="{9EB5F6E6-9D97-460B-8BA0-DDE0B1CEE219}" presName="linear" presStyleCnt="0">
        <dgm:presLayoutVars>
          <dgm:animLvl val="lvl"/>
          <dgm:resizeHandles val="exact"/>
        </dgm:presLayoutVars>
      </dgm:prSet>
      <dgm:spPr/>
    </dgm:pt>
    <dgm:pt modelId="{CE1B0730-B3B1-4020-980A-AF5B45671E98}" type="pres">
      <dgm:prSet presAssocID="{F9470BE9-F33E-475B-8029-B56135D2C2DB}" presName="parentText" presStyleLbl="node1" presStyleIdx="0" presStyleCnt="11">
        <dgm:presLayoutVars>
          <dgm:chMax val="0"/>
          <dgm:bulletEnabled val="1"/>
        </dgm:presLayoutVars>
      </dgm:prSet>
      <dgm:spPr/>
    </dgm:pt>
    <dgm:pt modelId="{73B624FD-D8A8-4C79-AE81-5546A7C5CB9B}" type="pres">
      <dgm:prSet presAssocID="{831B7EED-4DF4-429C-B7E3-D39E6286B9B4}" presName="spacer" presStyleCnt="0"/>
      <dgm:spPr/>
    </dgm:pt>
    <dgm:pt modelId="{0FC11F4D-43FC-4D6E-B9D8-BD7DE6147BE6}" type="pres">
      <dgm:prSet presAssocID="{B4E892F9-3C36-4A47-AA9D-0DC07385E1A3}" presName="parentText" presStyleLbl="node1" presStyleIdx="1" presStyleCnt="11">
        <dgm:presLayoutVars>
          <dgm:chMax val="0"/>
          <dgm:bulletEnabled val="1"/>
        </dgm:presLayoutVars>
      </dgm:prSet>
      <dgm:spPr/>
    </dgm:pt>
    <dgm:pt modelId="{72179766-E724-45D4-B3E2-76766ABA18A6}" type="pres">
      <dgm:prSet presAssocID="{288FB123-BCFC-4AC4-8ACC-97BD17A0F94B}" presName="spacer" presStyleCnt="0"/>
      <dgm:spPr/>
    </dgm:pt>
    <dgm:pt modelId="{F8E0A8B5-0098-44A8-99B9-B09C6D6D2B86}" type="pres">
      <dgm:prSet presAssocID="{9CB83C17-70F1-4C15-AFDF-E0201AFD2AB3}" presName="parentText" presStyleLbl="node1" presStyleIdx="2" presStyleCnt="11">
        <dgm:presLayoutVars>
          <dgm:chMax val="0"/>
          <dgm:bulletEnabled val="1"/>
        </dgm:presLayoutVars>
      </dgm:prSet>
      <dgm:spPr/>
    </dgm:pt>
    <dgm:pt modelId="{FFE5F636-637A-4CDC-AD4C-A79256CD095D}" type="pres">
      <dgm:prSet presAssocID="{70D41E3F-4ACA-47FF-975B-373C2687B697}" presName="spacer" presStyleCnt="0"/>
      <dgm:spPr/>
    </dgm:pt>
    <dgm:pt modelId="{8BBF691A-8307-4FAD-9992-CA48E51CAC0C}" type="pres">
      <dgm:prSet presAssocID="{CC1A61C0-C03D-41FE-AF26-B59BBC0A206D}" presName="parentText" presStyleLbl="node1" presStyleIdx="3" presStyleCnt="11">
        <dgm:presLayoutVars>
          <dgm:chMax val="0"/>
          <dgm:bulletEnabled val="1"/>
        </dgm:presLayoutVars>
      </dgm:prSet>
      <dgm:spPr/>
    </dgm:pt>
    <dgm:pt modelId="{5A1ECF28-C388-4C2F-9211-F5EB7C2C98E0}" type="pres">
      <dgm:prSet presAssocID="{079CB898-23CA-4475-B38C-59873F335CE0}" presName="spacer" presStyleCnt="0"/>
      <dgm:spPr/>
    </dgm:pt>
    <dgm:pt modelId="{C141E824-AB2C-43EE-AE31-7E7D39229308}" type="pres">
      <dgm:prSet presAssocID="{A003364D-E2AA-4AD9-8ABC-B2E2399F09DA}" presName="parentText" presStyleLbl="node1" presStyleIdx="4" presStyleCnt="11">
        <dgm:presLayoutVars>
          <dgm:chMax val="0"/>
          <dgm:bulletEnabled val="1"/>
        </dgm:presLayoutVars>
      </dgm:prSet>
      <dgm:spPr/>
    </dgm:pt>
    <dgm:pt modelId="{DF79E574-3B8D-4CC8-8369-0AA8F6E567EB}" type="pres">
      <dgm:prSet presAssocID="{CF8EE21F-0D40-4E61-BEC4-BE2F9D403D1C}" presName="spacer" presStyleCnt="0"/>
      <dgm:spPr/>
    </dgm:pt>
    <dgm:pt modelId="{9B56F1B5-2069-4914-B828-6425D42C1899}" type="pres">
      <dgm:prSet presAssocID="{E14B2C4E-DD3E-4F49-8B16-1C547C840134}" presName="parentText" presStyleLbl="node1" presStyleIdx="5" presStyleCnt="11">
        <dgm:presLayoutVars>
          <dgm:chMax val="0"/>
          <dgm:bulletEnabled val="1"/>
        </dgm:presLayoutVars>
      </dgm:prSet>
      <dgm:spPr/>
    </dgm:pt>
    <dgm:pt modelId="{46C96B3C-007D-437D-85C2-948CB3CDDC1F}" type="pres">
      <dgm:prSet presAssocID="{B23C641D-1633-48F5-AE62-C81903ED2614}" presName="spacer" presStyleCnt="0"/>
      <dgm:spPr/>
    </dgm:pt>
    <dgm:pt modelId="{AD19D605-1F23-420B-86D3-B21041760175}" type="pres">
      <dgm:prSet presAssocID="{80A1DB67-0546-42EB-A2FE-218756C80060}" presName="parentText" presStyleLbl="node1" presStyleIdx="6" presStyleCnt="11">
        <dgm:presLayoutVars>
          <dgm:chMax val="0"/>
          <dgm:bulletEnabled val="1"/>
        </dgm:presLayoutVars>
      </dgm:prSet>
      <dgm:spPr/>
    </dgm:pt>
    <dgm:pt modelId="{D206CAC2-08B2-4BC2-AEBA-848713977315}" type="pres">
      <dgm:prSet presAssocID="{42E6684D-0B10-4A97-9004-42B61743D7B8}" presName="spacer" presStyleCnt="0"/>
      <dgm:spPr/>
    </dgm:pt>
    <dgm:pt modelId="{848880D2-D699-4824-B820-4D2DB7CF3690}" type="pres">
      <dgm:prSet presAssocID="{1D6B90F0-44E0-4360-B23A-40058E2326DD}" presName="parentText" presStyleLbl="node1" presStyleIdx="7" presStyleCnt="11">
        <dgm:presLayoutVars>
          <dgm:chMax val="0"/>
          <dgm:bulletEnabled val="1"/>
        </dgm:presLayoutVars>
      </dgm:prSet>
      <dgm:spPr/>
    </dgm:pt>
    <dgm:pt modelId="{FD2338BE-39BA-4636-8A56-1704F443A68C}" type="pres">
      <dgm:prSet presAssocID="{33669E7A-3FD9-4329-AC0F-355312DB45F8}" presName="spacer" presStyleCnt="0"/>
      <dgm:spPr/>
    </dgm:pt>
    <dgm:pt modelId="{A5782631-7C49-47F4-837C-481AC5C3B4F2}" type="pres">
      <dgm:prSet presAssocID="{0B7884B7-BF3B-4593-AB1C-296029F5C1E6}" presName="parentText" presStyleLbl="node1" presStyleIdx="8" presStyleCnt="11">
        <dgm:presLayoutVars>
          <dgm:chMax val="0"/>
          <dgm:bulletEnabled val="1"/>
        </dgm:presLayoutVars>
      </dgm:prSet>
      <dgm:spPr/>
    </dgm:pt>
    <dgm:pt modelId="{E2EB68AA-E668-4C0F-A037-30F0EAE0C038}" type="pres">
      <dgm:prSet presAssocID="{45AC2B9D-3E25-48F0-B233-40A6F726CE6D}" presName="spacer" presStyleCnt="0"/>
      <dgm:spPr/>
    </dgm:pt>
    <dgm:pt modelId="{55BEB88C-259F-4FBA-B99E-8EB01C38D255}" type="pres">
      <dgm:prSet presAssocID="{FAC93977-1B74-4C0B-ACFD-5063738F11EA}" presName="parentText" presStyleLbl="node1" presStyleIdx="9" presStyleCnt="11">
        <dgm:presLayoutVars>
          <dgm:chMax val="0"/>
          <dgm:bulletEnabled val="1"/>
        </dgm:presLayoutVars>
      </dgm:prSet>
      <dgm:spPr/>
    </dgm:pt>
    <dgm:pt modelId="{C651E1D9-CCF7-45BC-9A6D-982F2247E9ED}" type="pres">
      <dgm:prSet presAssocID="{20E2F78C-0E91-4942-9A48-CD0EAA990849}" presName="spacer" presStyleCnt="0"/>
      <dgm:spPr/>
    </dgm:pt>
    <dgm:pt modelId="{BFBAD211-B0B7-47F1-A987-7F15A882AD51}" type="pres">
      <dgm:prSet presAssocID="{6353E922-196C-4F2F-B3C3-0E50329983B9}" presName="parentText" presStyleLbl="node1" presStyleIdx="10" presStyleCnt="11">
        <dgm:presLayoutVars>
          <dgm:chMax val="0"/>
          <dgm:bulletEnabled val="1"/>
        </dgm:presLayoutVars>
      </dgm:prSet>
      <dgm:spPr/>
    </dgm:pt>
  </dgm:ptLst>
  <dgm:cxnLst>
    <dgm:cxn modelId="{70CB2E06-CED6-4269-8435-D0F8F72B982D}" type="presOf" srcId="{A003364D-E2AA-4AD9-8ABC-B2E2399F09DA}" destId="{C141E824-AB2C-43EE-AE31-7E7D39229308}" srcOrd="0" destOrd="0" presId="urn:microsoft.com/office/officeart/2005/8/layout/vList2"/>
    <dgm:cxn modelId="{4FE69D07-06AB-4BB8-8589-4E5BF0E03F75}" srcId="{9EB5F6E6-9D97-460B-8BA0-DDE0B1CEE219}" destId="{9CB83C17-70F1-4C15-AFDF-E0201AFD2AB3}" srcOrd="2" destOrd="0" parTransId="{FE3945E1-0DE6-4D5A-880C-3CC551F0AB50}" sibTransId="{70D41E3F-4ACA-47FF-975B-373C2687B697}"/>
    <dgm:cxn modelId="{5BA95C14-976F-46A6-888E-7B1F0CEDC097}" srcId="{9EB5F6E6-9D97-460B-8BA0-DDE0B1CEE219}" destId="{80A1DB67-0546-42EB-A2FE-218756C80060}" srcOrd="6" destOrd="0" parTransId="{C57A9FF6-0FE2-4369-9888-053718D6F1ED}" sibTransId="{42E6684D-0B10-4A97-9004-42B61743D7B8}"/>
    <dgm:cxn modelId="{CA4CA824-2B11-49B3-BC12-1538ADAA710F}" srcId="{9EB5F6E6-9D97-460B-8BA0-DDE0B1CEE219}" destId="{A003364D-E2AA-4AD9-8ABC-B2E2399F09DA}" srcOrd="4" destOrd="0" parTransId="{E6F39603-11DB-4E63-AA90-7EF5BD9C8733}" sibTransId="{CF8EE21F-0D40-4E61-BEC4-BE2F9D403D1C}"/>
    <dgm:cxn modelId="{C3D0DF31-B7EC-46FE-BA00-227C02FBD817}" type="presOf" srcId="{F9470BE9-F33E-475B-8029-B56135D2C2DB}" destId="{CE1B0730-B3B1-4020-980A-AF5B45671E98}" srcOrd="0" destOrd="0" presId="urn:microsoft.com/office/officeart/2005/8/layout/vList2"/>
    <dgm:cxn modelId="{C0CAFB60-2794-4A2B-877A-5E37E34ABB52}" type="presOf" srcId="{80A1DB67-0546-42EB-A2FE-218756C80060}" destId="{AD19D605-1F23-420B-86D3-B21041760175}" srcOrd="0" destOrd="0" presId="urn:microsoft.com/office/officeart/2005/8/layout/vList2"/>
    <dgm:cxn modelId="{9936C669-4F75-48F3-AB61-74D9D70876A5}" type="presOf" srcId="{B4E892F9-3C36-4A47-AA9D-0DC07385E1A3}" destId="{0FC11F4D-43FC-4D6E-B9D8-BD7DE6147BE6}" srcOrd="0" destOrd="0" presId="urn:microsoft.com/office/officeart/2005/8/layout/vList2"/>
    <dgm:cxn modelId="{B1D1ED69-653C-4797-B383-E3D3DABFFD61}" type="presOf" srcId="{FAC93977-1B74-4C0B-ACFD-5063738F11EA}" destId="{55BEB88C-259F-4FBA-B99E-8EB01C38D255}" srcOrd="0" destOrd="0" presId="urn:microsoft.com/office/officeart/2005/8/layout/vList2"/>
    <dgm:cxn modelId="{F3E5164C-3FF3-437F-B8D3-8E78A464CC43}" type="presOf" srcId="{6353E922-196C-4F2F-B3C3-0E50329983B9}" destId="{BFBAD211-B0B7-47F1-A987-7F15A882AD51}" srcOrd="0" destOrd="0" presId="urn:microsoft.com/office/officeart/2005/8/layout/vList2"/>
    <dgm:cxn modelId="{671DBE55-D09B-45EF-BD12-EB465955FC1D}" type="presOf" srcId="{0B7884B7-BF3B-4593-AB1C-296029F5C1E6}" destId="{A5782631-7C49-47F4-837C-481AC5C3B4F2}" srcOrd="0" destOrd="0" presId="urn:microsoft.com/office/officeart/2005/8/layout/vList2"/>
    <dgm:cxn modelId="{4392B37A-8B54-4230-B8BD-0E7F0C89C042}" srcId="{9EB5F6E6-9D97-460B-8BA0-DDE0B1CEE219}" destId="{1D6B90F0-44E0-4360-B23A-40058E2326DD}" srcOrd="7" destOrd="0" parTransId="{F3366147-F026-463A-9689-54CFF4361CE1}" sibTransId="{33669E7A-3FD9-4329-AC0F-355312DB45F8}"/>
    <dgm:cxn modelId="{9343D482-CB44-402C-879D-3E4CC021827D}" type="presOf" srcId="{9CB83C17-70F1-4C15-AFDF-E0201AFD2AB3}" destId="{F8E0A8B5-0098-44A8-99B9-B09C6D6D2B86}" srcOrd="0" destOrd="0" presId="urn:microsoft.com/office/officeart/2005/8/layout/vList2"/>
    <dgm:cxn modelId="{047A4283-6EFE-44DB-9D42-B35D583510C5}" srcId="{9EB5F6E6-9D97-460B-8BA0-DDE0B1CEE219}" destId="{CC1A61C0-C03D-41FE-AF26-B59BBC0A206D}" srcOrd="3" destOrd="0" parTransId="{EA359B47-652B-4609-A14F-A8988C2BEA2B}" sibTransId="{079CB898-23CA-4475-B38C-59873F335CE0}"/>
    <dgm:cxn modelId="{1876C688-F403-4385-B7E5-3F8734897B28}" type="presOf" srcId="{CC1A61C0-C03D-41FE-AF26-B59BBC0A206D}" destId="{8BBF691A-8307-4FAD-9992-CA48E51CAC0C}" srcOrd="0" destOrd="0" presId="urn:microsoft.com/office/officeart/2005/8/layout/vList2"/>
    <dgm:cxn modelId="{9F0C6B89-9CDB-40B2-8F5A-C530A244C1FA}" srcId="{9EB5F6E6-9D97-460B-8BA0-DDE0B1CEE219}" destId="{E14B2C4E-DD3E-4F49-8B16-1C547C840134}" srcOrd="5" destOrd="0" parTransId="{3E7A2639-2D40-49FF-84BD-2D1CE0522A09}" sibTransId="{B23C641D-1633-48F5-AE62-C81903ED2614}"/>
    <dgm:cxn modelId="{74EEB7A1-2B4B-49E3-97B0-43D39E6DE852}" type="presOf" srcId="{E14B2C4E-DD3E-4F49-8B16-1C547C840134}" destId="{9B56F1B5-2069-4914-B828-6425D42C1899}" srcOrd="0" destOrd="0" presId="urn:microsoft.com/office/officeart/2005/8/layout/vList2"/>
    <dgm:cxn modelId="{E13957AC-AB59-49FE-A3FD-304E9CBF7D05}" srcId="{9EB5F6E6-9D97-460B-8BA0-DDE0B1CEE219}" destId="{B4E892F9-3C36-4A47-AA9D-0DC07385E1A3}" srcOrd="1" destOrd="0" parTransId="{6B55F846-9875-4CC5-B444-F2B1787D3DB9}" sibTransId="{288FB123-BCFC-4AC4-8ACC-97BD17A0F94B}"/>
    <dgm:cxn modelId="{0D54F3B6-11B6-4087-8D72-0E5A5EBB915E}" srcId="{9EB5F6E6-9D97-460B-8BA0-DDE0B1CEE219}" destId="{0B7884B7-BF3B-4593-AB1C-296029F5C1E6}" srcOrd="8" destOrd="0" parTransId="{9FD58A22-D3D9-464E-87C1-873453C9D863}" sibTransId="{45AC2B9D-3E25-48F0-B233-40A6F726CE6D}"/>
    <dgm:cxn modelId="{1A3B05BA-7737-4677-AC23-38BBD8EA9E75}" srcId="{9EB5F6E6-9D97-460B-8BA0-DDE0B1CEE219}" destId="{FAC93977-1B74-4C0B-ACFD-5063738F11EA}" srcOrd="9" destOrd="0" parTransId="{DEA81D4B-BE8A-4295-A0F9-7B3A553DAA9C}" sibTransId="{20E2F78C-0E91-4942-9A48-CD0EAA990849}"/>
    <dgm:cxn modelId="{6384B0BE-2281-48A8-9BB5-94D2848C5EB9}" srcId="{9EB5F6E6-9D97-460B-8BA0-DDE0B1CEE219}" destId="{6353E922-196C-4F2F-B3C3-0E50329983B9}" srcOrd="10" destOrd="0" parTransId="{C1D745AC-84B7-44C7-8967-9C2EFC0E5798}" sibTransId="{12E7F0A2-C714-462F-96BC-6B9267A32F43}"/>
    <dgm:cxn modelId="{3AD7F3C6-B2F2-469D-ABB9-969FD18FB408}" type="presOf" srcId="{9EB5F6E6-9D97-460B-8BA0-DDE0B1CEE219}" destId="{ACB84F5D-FDF8-4B1C-8277-5E88688BBF63}" srcOrd="0" destOrd="0" presId="urn:microsoft.com/office/officeart/2005/8/layout/vList2"/>
    <dgm:cxn modelId="{710709CD-6637-4772-B95E-052B1EA06CCC}" type="presOf" srcId="{1D6B90F0-44E0-4360-B23A-40058E2326DD}" destId="{848880D2-D699-4824-B820-4D2DB7CF3690}" srcOrd="0" destOrd="0" presId="urn:microsoft.com/office/officeart/2005/8/layout/vList2"/>
    <dgm:cxn modelId="{FA48FBF9-3346-4A8C-9BFF-CFA67D444B0B}" srcId="{9EB5F6E6-9D97-460B-8BA0-DDE0B1CEE219}" destId="{F9470BE9-F33E-475B-8029-B56135D2C2DB}" srcOrd="0" destOrd="0" parTransId="{CAF9F82A-0C09-4ACA-AFF2-D67C9080EEEA}" sibTransId="{831B7EED-4DF4-429C-B7E3-D39E6286B9B4}"/>
    <dgm:cxn modelId="{E0F47670-0ED6-4045-B748-CA0675CFBBDB}" type="presParOf" srcId="{ACB84F5D-FDF8-4B1C-8277-5E88688BBF63}" destId="{CE1B0730-B3B1-4020-980A-AF5B45671E98}" srcOrd="0" destOrd="0" presId="urn:microsoft.com/office/officeart/2005/8/layout/vList2"/>
    <dgm:cxn modelId="{333BE0F2-A846-4C6E-A8C3-F430D2E862A7}" type="presParOf" srcId="{ACB84F5D-FDF8-4B1C-8277-5E88688BBF63}" destId="{73B624FD-D8A8-4C79-AE81-5546A7C5CB9B}" srcOrd="1" destOrd="0" presId="urn:microsoft.com/office/officeart/2005/8/layout/vList2"/>
    <dgm:cxn modelId="{2742B441-B7EA-4C9C-8B8E-EE99177FBCC6}" type="presParOf" srcId="{ACB84F5D-FDF8-4B1C-8277-5E88688BBF63}" destId="{0FC11F4D-43FC-4D6E-B9D8-BD7DE6147BE6}" srcOrd="2" destOrd="0" presId="urn:microsoft.com/office/officeart/2005/8/layout/vList2"/>
    <dgm:cxn modelId="{7BF0BD3D-F531-4EAB-A6D1-7CBCDB41D8BC}" type="presParOf" srcId="{ACB84F5D-FDF8-4B1C-8277-5E88688BBF63}" destId="{72179766-E724-45D4-B3E2-76766ABA18A6}" srcOrd="3" destOrd="0" presId="urn:microsoft.com/office/officeart/2005/8/layout/vList2"/>
    <dgm:cxn modelId="{C1D0AC7D-61AC-4FF4-8E3A-798D9164A0FE}" type="presParOf" srcId="{ACB84F5D-FDF8-4B1C-8277-5E88688BBF63}" destId="{F8E0A8B5-0098-44A8-99B9-B09C6D6D2B86}" srcOrd="4" destOrd="0" presId="urn:microsoft.com/office/officeart/2005/8/layout/vList2"/>
    <dgm:cxn modelId="{573838A1-16A7-4BDE-9446-1400F04CAF75}" type="presParOf" srcId="{ACB84F5D-FDF8-4B1C-8277-5E88688BBF63}" destId="{FFE5F636-637A-4CDC-AD4C-A79256CD095D}" srcOrd="5" destOrd="0" presId="urn:microsoft.com/office/officeart/2005/8/layout/vList2"/>
    <dgm:cxn modelId="{29BF0740-2E94-4899-B64F-F98A64F370F0}" type="presParOf" srcId="{ACB84F5D-FDF8-4B1C-8277-5E88688BBF63}" destId="{8BBF691A-8307-4FAD-9992-CA48E51CAC0C}" srcOrd="6" destOrd="0" presId="urn:microsoft.com/office/officeart/2005/8/layout/vList2"/>
    <dgm:cxn modelId="{8EB28474-B543-4F92-9D57-36B727F39C10}" type="presParOf" srcId="{ACB84F5D-FDF8-4B1C-8277-5E88688BBF63}" destId="{5A1ECF28-C388-4C2F-9211-F5EB7C2C98E0}" srcOrd="7" destOrd="0" presId="urn:microsoft.com/office/officeart/2005/8/layout/vList2"/>
    <dgm:cxn modelId="{5F0C5395-B6BC-486E-AF5F-E617A6A49CC4}" type="presParOf" srcId="{ACB84F5D-FDF8-4B1C-8277-5E88688BBF63}" destId="{C141E824-AB2C-43EE-AE31-7E7D39229308}" srcOrd="8" destOrd="0" presId="urn:microsoft.com/office/officeart/2005/8/layout/vList2"/>
    <dgm:cxn modelId="{27FFF839-2788-4643-B0B5-EBE8772C0B6A}" type="presParOf" srcId="{ACB84F5D-FDF8-4B1C-8277-5E88688BBF63}" destId="{DF79E574-3B8D-4CC8-8369-0AA8F6E567EB}" srcOrd="9" destOrd="0" presId="urn:microsoft.com/office/officeart/2005/8/layout/vList2"/>
    <dgm:cxn modelId="{BBE552A6-00F4-464E-B656-BB186F78710A}" type="presParOf" srcId="{ACB84F5D-FDF8-4B1C-8277-5E88688BBF63}" destId="{9B56F1B5-2069-4914-B828-6425D42C1899}" srcOrd="10" destOrd="0" presId="urn:microsoft.com/office/officeart/2005/8/layout/vList2"/>
    <dgm:cxn modelId="{C770104F-FD1B-4C13-8DAD-B9007F446918}" type="presParOf" srcId="{ACB84F5D-FDF8-4B1C-8277-5E88688BBF63}" destId="{46C96B3C-007D-437D-85C2-948CB3CDDC1F}" srcOrd="11" destOrd="0" presId="urn:microsoft.com/office/officeart/2005/8/layout/vList2"/>
    <dgm:cxn modelId="{2C455F37-AC97-4405-BE11-2FF0AF3521AF}" type="presParOf" srcId="{ACB84F5D-FDF8-4B1C-8277-5E88688BBF63}" destId="{AD19D605-1F23-420B-86D3-B21041760175}" srcOrd="12" destOrd="0" presId="urn:microsoft.com/office/officeart/2005/8/layout/vList2"/>
    <dgm:cxn modelId="{A9992830-6AD6-4487-A8C3-850D8BCC1CD7}" type="presParOf" srcId="{ACB84F5D-FDF8-4B1C-8277-5E88688BBF63}" destId="{D206CAC2-08B2-4BC2-AEBA-848713977315}" srcOrd="13" destOrd="0" presId="urn:microsoft.com/office/officeart/2005/8/layout/vList2"/>
    <dgm:cxn modelId="{18F42314-073D-4635-9A53-BC5FA80E6C9D}" type="presParOf" srcId="{ACB84F5D-FDF8-4B1C-8277-5E88688BBF63}" destId="{848880D2-D699-4824-B820-4D2DB7CF3690}" srcOrd="14" destOrd="0" presId="urn:microsoft.com/office/officeart/2005/8/layout/vList2"/>
    <dgm:cxn modelId="{72D8FCEF-2B2E-4FE3-B6DB-435C06395E58}" type="presParOf" srcId="{ACB84F5D-FDF8-4B1C-8277-5E88688BBF63}" destId="{FD2338BE-39BA-4636-8A56-1704F443A68C}" srcOrd="15" destOrd="0" presId="urn:microsoft.com/office/officeart/2005/8/layout/vList2"/>
    <dgm:cxn modelId="{5C08921A-50ED-4EB5-8794-B45952FACED8}" type="presParOf" srcId="{ACB84F5D-FDF8-4B1C-8277-5E88688BBF63}" destId="{A5782631-7C49-47F4-837C-481AC5C3B4F2}" srcOrd="16" destOrd="0" presId="urn:microsoft.com/office/officeart/2005/8/layout/vList2"/>
    <dgm:cxn modelId="{82C4924F-FF68-4266-94AD-E2FDFBC9FC5C}" type="presParOf" srcId="{ACB84F5D-FDF8-4B1C-8277-5E88688BBF63}" destId="{E2EB68AA-E668-4C0F-A037-30F0EAE0C038}" srcOrd="17" destOrd="0" presId="urn:microsoft.com/office/officeart/2005/8/layout/vList2"/>
    <dgm:cxn modelId="{6FB237B8-CC78-4BFF-A2A4-756DCD4587BE}" type="presParOf" srcId="{ACB84F5D-FDF8-4B1C-8277-5E88688BBF63}" destId="{55BEB88C-259F-4FBA-B99E-8EB01C38D255}" srcOrd="18" destOrd="0" presId="urn:microsoft.com/office/officeart/2005/8/layout/vList2"/>
    <dgm:cxn modelId="{F24A3FD0-8D14-4E4C-8B58-3545AA4B440E}" type="presParOf" srcId="{ACB84F5D-FDF8-4B1C-8277-5E88688BBF63}" destId="{C651E1D9-CCF7-45BC-9A6D-982F2247E9ED}" srcOrd="19" destOrd="0" presId="urn:microsoft.com/office/officeart/2005/8/layout/vList2"/>
    <dgm:cxn modelId="{76F35537-973E-434C-AA23-B3547A1A55A0}" type="presParOf" srcId="{ACB84F5D-FDF8-4B1C-8277-5E88688BBF63}" destId="{BFBAD211-B0B7-47F1-A987-7F15A882AD51}"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B9F256-177C-4854-8539-DD61CF8F0035}"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40DD1E21-294D-41B6-AAC8-BBFFBCACAF93}">
      <dgm:prSet/>
      <dgm:spPr/>
      <dgm:t>
        <a:bodyPr/>
        <a:lstStyle/>
        <a:p>
          <a:pPr>
            <a:defRPr b="1"/>
          </a:pPr>
          <a:r>
            <a:rPr lang="en-US" dirty="0"/>
            <a:t>June 27</a:t>
          </a:r>
        </a:p>
      </dgm:t>
    </dgm:pt>
    <dgm:pt modelId="{A5CE9D80-8DAC-496F-8C59-DE20C6BF0ABD}" type="parTrans" cxnId="{867442FA-0038-4467-A3D7-B127058A2458}">
      <dgm:prSet/>
      <dgm:spPr/>
      <dgm:t>
        <a:bodyPr/>
        <a:lstStyle/>
        <a:p>
          <a:endParaRPr lang="en-US"/>
        </a:p>
      </dgm:t>
    </dgm:pt>
    <dgm:pt modelId="{E3A8E9A3-ADAC-49DC-A423-718AB3740CE5}" type="sibTrans" cxnId="{867442FA-0038-4467-A3D7-B127058A2458}">
      <dgm:prSet/>
      <dgm:spPr/>
      <dgm:t>
        <a:bodyPr/>
        <a:lstStyle/>
        <a:p>
          <a:endParaRPr lang="en-US"/>
        </a:p>
      </dgm:t>
    </dgm:pt>
    <dgm:pt modelId="{457D43DD-6CBE-49BB-84F5-2A266F013902}">
      <dgm:prSet/>
      <dgm:spPr/>
      <dgm:t>
        <a:bodyPr/>
        <a:lstStyle/>
        <a:p>
          <a:r>
            <a:rPr lang="en-US" dirty="0"/>
            <a:t>2024 Quality Award Program year begins and applications available</a:t>
          </a:r>
        </a:p>
      </dgm:t>
    </dgm:pt>
    <dgm:pt modelId="{D48BBDE1-EC4B-4400-9A95-309DE3C09579}" type="parTrans" cxnId="{C66FCF13-1D29-4967-9275-07E219546321}">
      <dgm:prSet/>
      <dgm:spPr/>
      <dgm:t>
        <a:bodyPr/>
        <a:lstStyle/>
        <a:p>
          <a:endParaRPr lang="en-US"/>
        </a:p>
      </dgm:t>
    </dgm:pt>
    <dgm:pt modelId="{461697D7-FF5B-4C62-B8E8-1009246908A6}" type="sibTrans" cxnId="{C66FCF13-1D29-4967-9275-07E219546321}">
      <dgm:prSet/>
      <dgm:spPr/>
      <dgm:t>
        <a:bodyPr/>
        <a:lstStyle/>
        <a:p>
          <a:endParaRPr lang="en-US"/>
        </a:p>
      </dgm:t>
    </dgm:pt>
    <dgm:pt modelId="{A5779970-5559-4E69-BFD2-4891A6C194C5}">
      <dgm:prSet/>
      <dgm:spPr/>
      <dgm:t>
        <a:bodyPr/>
        <a:lstStyle/>
        <a:p>
          <a:pPr>
            <a:defRPr b="1"/>
          </a:pPr>
          <a:r>
            <a:rPr lang="en-US" dirty="0"/>
            <a:t>August </a:t>
          </a:r>
        </a:p>
      </dgm:t>
    </dgm:pt>
    <dgm:pt modelId="{C64E6440-91D1-4F4A-A101-75A2FEBD7638}" type="parTrans" cxnId="{50D8C817-2897-4574-8B39-4C1C4DD25FC0}">
      <dgm:prSet/>
      <dgm:spPr/>
      <dgm:t>
        <a:bodyPr/>
        <a:lstStyle/>
        <a:p>
          <a:endParaRPr lang="en-US"/>
        </a:p>
      </dgm:t>
    </dgm:pt>
    <dgm:pt modelId="{CD05916F-B8A6-4262-8728-B32D60E0E077}" type="sibTrans" cxnId="{50D8C817-2897-4574-8B39-4C1C4DD25FC0}">
      <dgm:prSet/>
      <dgm:spPr/>
      <dgm:t>
        <a:bodyPr/>
        <a:lstStyle/>
        <a:p>
          <a:endParaRPr lang="en-US"/>
        </a:p>
      </dgm:t>
    </dgm:pt>
    <dgm:pt modelId="{75BB64D1-BFAF-4CC9-8204-F8CFB809492C}">
      <dgm:prSet/>
      <dgm:spPr/>
      <dgm:t>
        <a:bodyPr/>
        <a:lstStyle/>
        <a:p>
          <a:r>
            <a:rPr lang="en-US"/>
            <a:t>Intent to Apply (ITA) opens and Examiner applications available</a:t>
          </a:r>
        </a:p>
      </dgm:t>
    </dgm:pt>
    <dgm:pt modelId="{B0E2C22D-BE16-4CCB-BE0A-A3DD40AD840E}" type="parTrans" cxnId="{4733EDB7-E073-40BC-996A-2A9C3770B8D8}">
      <dgm:prSet/>
      <dgm:spPr/>
      <dgm:t>
        <a:bodyPr/>
        <a:lstStyle/>
        <a:p>
          <a:endParaRPr lang="en-US"/>
        </a:p>
      </dgm:t>
    </dgm:pt>
    <dgm:pt modelId="{304AA29F-5DC9-4044-80B6-FDCDC7C13B57}" type="sibTrans" cxnId="{4733EDB7-E073-40BC-996A-2A9C3770B8D8}">
      <dgm:prSet/>
      <dgm:spPr/>
      <dgm:t>
        <a:bodyPr/>
        <a:lstStyle/>
        <a:p>
          <a:endParaRPr lang="en-US"/>
        </a:p>
      </dgm:t>
    </dgm:pt>
    <dgm:pt modelId="{5213D7B0-8BA1-48FF-B0E3-DB07A021F28E}">
      <dgm:prSet/>
      <dgm:spPr/>
      <dgm:t>
        <a:bodyPr/>
        <a:lstStyle/>
        <a:p>
          <a:pPr>
            <a:defRPr b="1"/>
          </a:pPr>
          <a:r>
            <a:rPr lang="en-US" dirty="0"/>
            <a:t>October 3</a:t>
          </a:r>
        </a:p>
      </dgm:t>
    </dgm:pt>
    <dgm:pt modelId="{EEC2337C-995E-4195-B3BB-3C98C29256CB}" type="parTrans" cxnId="{B32AA543-B040-477A-8554-8F8E61E41C98}">
      <dgm:prSet/>
      <dgm:spPr/>
      <dgm:t>
        <a:bodyPr/>
        <a:lstStyle/>
        <a:p>
          <a:endParaRPr lang="en-US"/>
        </a:p>
      </dgm:t>
    </dgm:pt>
    <dgm:pt modelId="{25FC37C0-86B1-4A74-A6C7-E69DA1CCB70C}" type="sibTrans" cxnId="{B32AA543-B040-477A-8554-8F8E61E41C98}">
      <dgm:prSet/>
      <dgm:spPr/>
      <dgm:t>
        <a:bodyPr/>
        <a:lstStyle/>
        <a:p>
          <a:endParaRPr lang="en-US"/>
        </a:p>
      </dgm:t>
    </dgm:pt>
    <dgm:pt modelId="{FF5BA157-C94C-449E-B015-688B29497EB7}">
      <dgm:prSet/>
      <dgm:spPr/>
      <dgm:t>
        <a:bodyPr/>
        <a:lstStyle/>
        <a:p>
          <a:r>
            <a:rPr lang="en-US" dirty="0"/>
            <a:t>​2023 Quality Award Ceremony and Celebration at the AHCA/NCAL Convention in Denver, CO</a:t>
          </a:r>
        </a:p>
      </dgm:t>
    </dgm:pt>
    <dgm:pt modelId="{810ECA2F-4FF3-41CB-A84E-C7AADE11FDC9}" type="parTrans" cxnId="{5269EA82-7A32-4EC5-9181-22F641202589}">
      <dgm:prSet/>
      <dgm:spPr/>
      <dgm:t>
        <a:bodyPr/>
        <a:lstStyle/>
        <a:p>
          <a:endParaRPr lang="en-US"/>
        </a:p>
      </dgm:t>
    </dgm:pt>
    <dgm:pt modelId="{A32EE02D-4B80-447C-8B47-29BBDC7045DA}" type="sibTrans" cxnId="{5269EA82-7A32-4EC5-9181-22F641202589}">
      <dgm:prSet/>
      <dgm:spPr/>
      <dgm:t>
        <a:bodyPr/>
        <a:lstStyle/>
        <a:p>
          <a:endParaRPr lang="en-US"/>
        </a:p>
      </dgm:t>
    </dgm:pt>
    <dgm:pt modelId="{EA136BA7-CD17-4F3E-A255-C013579CBDBD}">
      <dgm:prSet/>
      <dgm:spPr/>
      <dgm:t>
        <a:bodyPr/>
        <a:lstStyle/>
        <a:p>
          <a:pPr>
            <a:defRPr b="1"/>
          </a:pPr>
          <a:r>
            <a:rPr lang="en-US" dirty="0"/>
            <a:t>November 16</a:t>
          </a:r>
        </a:p>
      </dgm:t>
    </dgm:pt>
    <dgm:pt modelId="{A15C8CEA-24A1-4BCF-BB48-139E705033D9}" type="parTrans" cxnId="{229723BD-6E48-48A8-89C3-19771F4BFC68}">
      <dgm:prSet/>
      <dgm:spPr/>
      <dgm:t>
        <a:bodyPr/>
        <a:lstStyle/>
        <a:p>
          <a:endParaRPr lang="en-US"/>
        </a:p>
      </dgm:t>
    </dgm:pt>
    <dgm:pt modelId="{6D673D46-DB85-4C9D-B380-FE8B09E5503E}" type="sibTrans" cxnId="{229723BD-6E48-48A8-89C3-19771F4BFC68}">
      <dgm:prSet/>
      <dgm:spPr/>
      <dgm:t>
        <a:bodyPr/>
        <a:lstStyle/>
        <a:p>
          <a:endParaRPr lang="en-US"/>
        </a:p>
      </dgm:t>
    </dgm:pt>
    <dgm:pt modelId="{5177E127-D183-4A2D-A46B-5D48A43D8BB0}">
      <dgm:prSet/>
      <dgm:spPr/>
      <dgm:t>
        <a:bodyPr/>
        <a:lstStyle/>
        <a:p>
          <a:r>
            <a:rPr lang="en-US"/>
            <a:t>ITA deadline</a:t>
          </a:r>
        </a:p>
      </dgm:t>
    </dgm:pt>
    <dgm:pt modelId="{4A491C50-638E-47E1-940B-583DEDAAB989}" type="parTrans" cxnId="{20FA3BC9-E5AC-4373-920C-33EB8B5A28E5}">
      <dgm:prSet/>
      <dgm:spPr/>
      <dgm:t>
        <a:bodyPr/>
        <a:lstStyle/>
        <a:p>
          <a:endParaRPr lang="en-US"/>
        </a:p>
      </dgm:t>
    </dgm:pt>
    <dgm:pt modelId="{BDCF343E-6080-46C2-9A6D-F81B29F17ACB}" type="sibTrans" cxnId="{20FA3BC9-E5AC-4373-920C-33EB8B5A28E5}">
      <dgm:prSet/>
      <dgm:spPr/>
      <dgm:t>
        <a:bodyPr/>
        <a:lstStyle/>
        <a:p>
          <a:endParaRPr lang="en-US"/>
        </a:p>
      </dgm:t>
    </dgm:pt>
    <dgm:pt modelId="{ACEF50E2-8FC2-4421-9D51-76290212E649}">
      <dgm:prSet/>
      <dgm:spPr/>
      <dgm:t>
        <a:bodyPr/>
        <a:lstStyle/>
        <a:p>
          <a:pPr>
            <a:defRPr b="1"/>
          </a:pPr>
          <a:r>
            <a:rPr lang="en-US" dirty="0"/>
            <a:t>January 25, 2024</a:t>
          </a:r>
        </a:p>
      </dgm:t>
    </dgm:pt>
    <dgm:pt modelId="{B1E97A52-468E-4DAD-8E94-6005E291B54D}" type="parTrans" cxnId="{6789E893-F725-43C3-9281-61E6A24CFD2F}">
      <dgm:prSet/>
      <dgm:spPr/>
      <dgm:t>
        <a:bodyPr/>
        <a:lstStyle/>
        <a:p>
          <a:endParaRPr lang="en-US"/>
        </a:p>
      </dgm:t>
    </dgm:pt>
    <dgm:pt modelId="{81950BAB-B9DC-43B1-BEBA-40AABB69BDF4}" type="sibTrans" cxnId="{6789E893-F725-43C3-9281-61E6A24CFD2F}">
      <dgm:prSet/>
      <dgm:spPr/>
      <dgm:t>
        <a:bodyPr/>
        <a:lstStyle/>
        <a:p>
          <a:endParaRPr lang="en-US"/>
        </a:p>
      </dgm:t>
    </dgm:pt>
    <dgm:pt modelId="{8B8C3547-FCA3-4A13-8C1F-1991D2608580}">
      <dgm:prSet/>
      <dgm:spPr/>
      <dgm:t>
        <a:bodyPr/>
        <a:lstStyle/>
        <a:p>
          <a:r>
            <a:rPr lang="en-US"/>
            <a:t>Application Deadline</a:t>
          </a:r>
        </a:p>
      </dgm:t>
    </dgm:pt>
    <dgm:pt modelId="{AC51B526-0041-4788-A53E-47ED2502657D}" type="parTrans" cxnId="{E48CFB4A-F192-432F-9E2C-825C51EB226C}">
      <dgm:prSet/>
      <dgm:spPr/>
      <dgm:t>
        <a:bodyPr/>
        <a:lstStyle/>
        <a:p>
          <a:endParaRPr lang="en-US"/>
        </a:p>
      </dgm:t>
    </dgm:pt>
    <dgm:pt modelId="{B58CE2FC-0B4C-4185-B4D2-ED85F7439C12}" type="sibTrans" cxnId="{E48CFB4A-F192-432F-9E2C-825C51EB226C}">
      <dgm:prSet/>
      <dgm:spPr/>
      <dgm:t>
        <a:bodyPr/>
        <a:lstStyle/>
        <a:p>
          <a:endParaRPr lang="en-US"/>
        </a:p>
      </dgm:t>
    </dgm:pt>
    <dgm:pt modelId="{68BC695D-9931-494A-AA2A-5D4B2C9B0213}">
      <dgm:prSet/>
      <dgm:spPr/>
      <dgm:t>
        <a:bodyPr/>
        <a:lstStyle/>
        <a:p>
          <a:pPr>
            <a:defRPr b="1"/>
          </a:pPr>
          <a:r>
            <a:rPr lang="en-US" dirty="0"/>
            <a:t>Summer 2024</a:t>
          </a:r>
        </a:p>
      </dgm:t>
    </dgm:pt>
    <dgm:pt modelId="{929B2859-E8C0-4B59-A630-D491D6F5EB39}" type="parTrans" cxnId="{E9070AA1-8D44-442F-9F13-6C56A046EA66}">
      <dgm:prSet/>
      <dgm:spPr/>
      <dgm:t>
        <a:bodyPr/>
        <a:lstStyle/>
        <a:p>
          <a:endParaRPr lang="en-US"/>
        </a:p>
      </dgm:t>
    </dgm:pt>
    <dgm:pt modelId="{AFF7A4AC-B45C-484F-95D4-17C905686DB4}" type="sibTrans" cxnId="{E9070AA1-8D44-442F-9F13-6C56A046EA66}">
      <dgm:prSet/>
      <dgm:spPr/>
      <dgm:t>
        <a:bodyPr/>
        <a:lstStyle/>
        <a:p>
          <a:endParaRPr lang="en-US"/>
        </a:p>
      </dgm:t>
    </dgm:pt>
    <dgm:pt modelId="{EB508437-F356-490D-BC10-F5261147132B}">
      <dgm:prSet/>
      <dgm:spPr/>
      <dgm:t>
        <a:bodyPr/>
        <a:lstStyle/>
        <a:p>
          <a:r>
            <a:rPr lang="en-US"/>
            <a:t>Bronze, Silver, and Gold Award Notifications</a:t>
          </a:r>
        </a:p>
      </dgm:t>
    </dgm:pt>
    <dgm:pt modelId="{B7DE8087-DB84-4370-A356-073E14492CE2}" type="parTrans" cxnId="{5FCEF043-FA78-4DD1-A51D-1C037262CF87}">
      <dgm:prSet/>
      <dgm:spPr/>
      <dgm:t>
        <a:bodyPr/>
        <a:lstStyle/>
        <a:p>
          <a:endParaRPr lang="en-US"/>
        </a:p>
      </dgm:t>
    </dgm:pt>
    <dgm:pt modelId="{F99ED376-C4C7-4646-AD51-766D43D084C8}" type="sibTrans" cxnId="{5FCEF043-FA78-4DD1-A51D-1C037262CF87}">
      <dgm:prSet/>
      <dgm:spPr/>
      <dgm:t>
        <a:bodyPr/>
        <a:lstStyle/>
        <a:p>
          <a:endParaRPr lang="en-US"/>
        </a:p>
      </dgm:t>
    </dgm:pt>
    <dgm:pt modelId="{0A9F345C-32E5-44D2-A7F6-E39C19D16934}" type="pres">
      <dgm:prSet presAssocID="{BEB9F256-177C-4854-8539-DD61CF8F0035}" presName="root" presStyleCnt="0">
        <dgm:presLayoutVars>
          <dgm:chMax/>
          <dgm:chPref/>
          <dgm:animLvl val="lvl"/>
        </dgm:presLayoutVars>
      </dgm:prSet>
      <dgm:spPr/>
    </dgm:pt>
    <dgm:pt modelId="{A01E3951-306D-4F2B-9230-85A9FC712E48}" type="pres">
      <dgm:prSet presAssocID="{BEB9F256-177C-4854-8539-DD61CF8F0035}" presName="divider" presStyleLbl="fgAcc1" presStyleIdx="0" presStyleCnt="7"/>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5D64B8DF-8C0A-48AA-975C-6CCE1BB11A02}" type="pres">
      <dgm:prSet presAssocID="{BEB9F256-177C-4854-8539-DD61CF8F0035}" presName="nodes" presStyleCnt="0">
        <dgm:presLayoutVars>
          <dgm:chMax/>
          <dgm:chPref/>
          <dgm:animLvl val="lvl"/>
        </dgm:presLayoutVars>
      </dgm:prSet>
      <dgm:spPr/>
    </dgm:pt>
    <dgm:pt modelId="{80D0B28E-484F-44F3-9250-FE82E94920CF}" type="pres">
      <dgm:prSet presAssocID="{40DD1E21-294D-41B6-AAC8-BBFFBCACAF93}" presName="composite" presStyleCnt="0"/>
      <dgm:spPr/>
    </dgm:pt>
    <dgm:pt modelId="{7F8E5243-5AC4-4B40-8881-5CE28B907202}" type="pres">
      <dgm:prSet presAssocID="{40DD1E21-294D-41B6-AAC8-BBFFBCACAF93}" presName="ConnectorPoint" presStyleLbl="lnNode1" presStyleIdx="0" presStyleCnt="6"/>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AF891A6-5E08-4793-8101-24D15DD50B93}" type="pres">
      <dgm:prSet presAssocID="{40DD1E21-294D-41B6-AAC8-BBFFBCACAF93}" presName="DropPinPlaceHolder" presStyleCnt="0"/>
      <dgm:spPr/>
    </dgm:pt>
    <dgm:pt modelId="{40572F2F-FEE6-4646-B139-F3C587E1DFBB}" type="pres">
      <dgm:prSet presAssocID="{40DD1E21-294D-41B6-AAC8-BBFFBCACAF93}" presName="DropPin" presStyleLbl="alignNode1" presStyleIdx="0" presStyleCnt="6"/>
      <dgm:spPr/>
    </dgm:pt>
    <dgm:pt modelId="{17DFA78C-B069-41AF-B3C3-8746F6AA5B2E}" type="pres">
      <dgm:prSet presAssocID="{40DD1E21-294D-41B6-AAC8-BBFFBCACAF93}"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8764AC6A-46B7-419D-9070-3324E258F0F6}" type="pres">
      <dgm:prSet presAssocID="{40DD1E21-294D-41B6-AAC8-BBFFBCACAF93}" presName="L2TextContainer" presStyleLbl="revTx" presStyleIdx="0" presStyleCnt="12">
        <dgm:presLayoutVars>
          <dgm:bulletEnabled val="1"/>
        </dgm:presLayoutVars>
      </dgm:prSet>
      <dgm:spPr/>
    </dgm:pt>
    <dgm:pt modelId="{7BF1DDBD-5470-4AE7-A6E0-3EE9BCEE7AC1}" type="pres">
      <dgm:prSet presAssocID="{40DD1E21-294D-41B6-AAC8-BBFFBCACAF93}" presName="L1TextContainer" presStyleLbl="revTx" presStyleIdx="1" presStyleCnt="12">
        <dgm:presLayoutVars>
          <dgm:chMax val="1"/>
          <dgm:chPref val="1"/>
          <dgm:bulletEnabled val="1"/>
        </dgm:presLayoutVars>
      </dgm:prSet>
      <dgm:spPr/>
    </dgm:pt>
    <dgm:pt modelId="{4923C30A-6CF7-4072-9BF8-3C546E54305B}" type="pres">
      <dgm:prSet presAssocID="{40DD1E21-294D-41B6-AAC8-BBFFBCACAF93}" presName="ConnectLine" presStyleLbl="sibTrans1D1" presStyleIdx="0" presStyleCnt="6"/>
      <dgm:spPr>
        <a:noFill/>
        <a:ln w="12700" cap="flat" cmpd="sng" algn="ctr">
          <a:solidFill>
            <a:schemeClr val="accent5">
              <a:hueOff val="0"/>
              <a:satOff val="0"/>
              <a:lumOff val="0"/>
              <a:alphaOff val="0"/>
            </a:schemeClr>
          </a:solidFill>
          <a:prstDash val="dash"/>
          <a:miter lim="800000"/>
        </a:ln>
        <a:effectLst/>
      </dgm:spPr>
    </dgm:pt>
    <dgm:pt modelId="{91D746A8-2B7D-46BC-81D3-2E95FFD3F43F}" type="pres">
      <dgm:prSet presAssocID="{40DD1E21-294D-41B6-AAC8-BBFFBCACAF93}" presName="EmptyPlaceHolder" presStyleCnt="0"/>
      <dgm:spPr/>
    </dgm:pt>
    <dgm:pt modelId="{497644D1-6AE3-40A7-B384-8C569F1E8CB3}" type="pres">
      <dgm:prSet presAssocID="{E3A8E9A3-ADAC-49DC-A423-718AB3740CE5}" presName="spaceBetweenRectangles" presStyleCnt="0"/>
      <dgm:spPr/>
    </dgm:pt>
    <dgm:pt modelId="{215098B0-727A-4AA0-8687-8B7043640D0A}" type="pres">
      <dgm:prSet presAssocID="{A5779970-5559-4E69-BFD2-4891A6C194C5}" presName="composite" presStyleCnt="0"/>
      <dgm:spPr/>
    </dgm:pt>
    <dgm:pt modelId="{8D3DEFF5-166D-4D7C-872C-E213DB13F6D8}" type="pres">
      <dgm:prSet presAssocID="{A5779970-5559-4E69-BFD2-4891A6C194C5}" presName="ConnectorPoint" presStyleLbl="lnNode1" presStyleIdx="1" presStyleCnt="6"/>
      <dgm:spPr>
        <a:solidFill>
          <a:schemeClr val="accent5">
            <a:hueOff val="-1351709"/>
            <a:satOff val="-3484"/>
            <a:lumOff val="-2353"/>
            <a:alphaOff val="0"/>
          </a:schemeClr>
        </a:solidFill>
        <a:ln w="6350" cap="flat" cmpd="sng" algn="ctr">
          <a:solidFill>
            <a:schemeClr val="lt1">
              <a:hueOff val="0"/>
              <a:satOff val="0"/>
              <a:lumOff val="0"/>
              <a:alphaOff val="0"/>
            </a:schemeClr>
          </a:solidFill>
          <a:prstDash val="solid"/>
          <a:miter lim="800000"/>
        </a:ln>
        <a:effectLst/>
      </dgm:spPr>
    </dgm:pt>
    <dgm:pt modelId="{057DE9DD-5103-46DB-ADA9-51D34BC71279}" type="pres">
      <dgm:prSet presAssocID="{A5779970-5559-4E69-BFD2-4891A6C194C5}" presName="DropPinPlaceHolder" presStyleCnt="0"/>
      <dgm:spPr/>
    </dgm:pt>
    <dgm:pt modelId="{E2833D2A-EF80-41FB-B62F-0788007C422C}" type="pres">
      <dgm:prSet presAssocID="{A5779970-5559-4E69-BFD2-4891A6C194C5}" presName="DropPin" presStyleLbl="alignNode1" presStyleIdx="1" presStyleCnt="6"/>
      <dgm:spPr/>
    </dgm:pt>
    <dgm:pt modelId="{36406B92-2743-4C7E-B185-0EB8F2622970}" type="pres">
      <dgm:prSet presAssocID="{A5779970-5559-4E69-BFD2-4891A6C194C5}"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817FFA8B-BBC3-4866-A135-E81E6C87487F}" type="pres">
      <dgm:prSet presAssocID="{A5779970-5559-4E69-BFD2-4891A6C194C5}" presName="L2TextContainer" presStyleLbl="revTx" presStyleIdx="2" presStyleCnt="12">
        <dgm:presLayoutVars>
          <dgm:bulletEnabled val="1"/>
        </dgm:presLayoutVars>
      </dgm:prSet>
      <dgm:spPr/>
    </dgm:pt>
    <dgm:pt modelId="{53963C79-B049-4A59-86B3-1803E92BB19F}" type="pres">
      <dgm:prSet presAssocID="{A5779970-5559-4E69-BFD2-4891A6C194C5}" presName="L1TextContainer" presStyleLbl="revTx" presStyleIdx="3" presStyleCnt="12">
        <dgm:presLayoutVars>
          <dgm:chMax val="1"/>
          <dgm:chPref val="1"/>
          <dgm:bulletEnabled val="1"/>
        </dgm:presLayoutVars>
      </dgm:prSet>
      <dgm:spPr/>
    </dgm:pt>
    <dgm:pt modelId="{A683C46F-514D-47D6-9DB2-7BE91F6730FE}" type="pres">
      <dgm:prSet presAssocID="{A5779970-5559-4E69-BFD2-4891A6C194C5}" presName="ConnectLine" presStyleLbl="sibTrans1D1" presStyleIdx="1" presStyleCnt="6"/>
      <dgm:spPr>
        <a:noFill/>
        <a:ln w="12700" cap="flat" cmpd="sng" algn="ctr">
          <a:solidFill>
            <a:schemeClr val="accent5">
              <a:hueOff val="-1351709"/>
              <a:satOff val="-3484"/>
              <a:lumOff val="-2353"/>
              <a:alphaOff val="0"/>
            </a:schemeClr>
          </a:solidFill>
          <a:prstDash val="dash"/>
          <a:miter lim="800000"/>
        </a:ln>
        <a:effectLst/>
      </dgm:spPr>
    </dgm:pt>
    <dgm:pt modelId="{93C1DD1F-7D17-4051-B13C-48512870352C}" type="pres">
      <dgm:prSet presAssocID="{A5779970-5559-4E69-BFD2-4891A6C194C5}" presName="EmptyPlaceHolder" presStyleCnt="0"/>
      <dgm:spPr/>
    </dgm:pt>
    <dgm:pt modelId="{DD4CB345-94D0-4662-809E-CC8741F46346}" type="pres">
      <dgm:prSet presAssocID="{CD05916F-B8A6-4262-8728-B32D60E0E077}" presName="spaceBetweenRectangles" presStyleCnt="0"/>
      <dgm:spPr/>
    </dgm:pt>
    <dgm:pt modelId="{4FAFDD09-1573-45B2-B3A9-A7BB57D18739}" type="pres">
      <dgm:prSet presAssocID="{5213D7B0-8BA1-48FF-B0E3-DB07A021F28E}" presName="composite" presStyleCnt="0"/>
      <dgm:spPr/>
    </dgm:pt>
    <dgm:pt modelId="{D51BD918-33B9-49DB-A170-1AAE775BE8C6}" type="pres">
      <dgm:prSet presAssocID="{5213D7B0-8BA1-48FF-B0E3-DB07A021F28E}" presName="ConnectorPoint" presStyleLbl="lnNode1" presStyleIdx="2" presStyleCnt="6"/>
      <dgm:spPr>
        <a:solidFill>
          <a:schemeClr val="accent5">
            <a:hueOff val="-2703417"/>
            <a:satOff val="-6968"/>
            <a:lumOff val="-4706"/>
            <a:alphaOff val="0"/>
          </a:schemeClr>
        </a:solidFill>
        <a:ln w="6350" cap="flat" cmpd="sng" algn="ctr">
          <a:solidFill>
            <a:schemeClr val="lt1">
              <a:hueOff val="0"/>
              <a:satOff val="0"/>
              <a:lumOff val="0"/>
              <a:alphaOff val="0"/>
            </a:schemeClr>
          </a:solidFill>
          <a:prstDash val="solid"/>
          <a:miter lim="800000"/>
        </a:ln>
        <a:effectLst/>
      </dgm:spPr>
    </dgm:pt>
    <dgm:pt modelId="{44F11D55-F56A-49E0-B2DE-59A886DC63F5}" type="pres">
      <dgm:prSet presAssocID="{5213D7B0-8BA1-48FF-B0E3-DB07A021F28E}" presName="DropPinPlaceHolder" presStyleCnt="0"/>
      <dgm:spPr/>
    </dgm:pt>
    <dgm:pt modelId="{41BAF5D8-1152-4DFE-B210-5F78A51DA3CC}" type="pres">
      <dgm:prSet presAssocID="{5213D7B0-8BA1-48FF-B0E3-DB07A021F28E}" presName="DropPin" presStyleLbl="alignNode1" presStyleIdx="2" presStyleCnt="6"/>
      <dgm:spPr/>
    </dgm:pt>
    <dgm:pt modelId="{06163318-A80A-457C-9D16-65CBF846D2B0}" type="pres">
      <dgm:prSet presAssocID="{5213D7B0-8BA1-48FF-B0E3-DB07A021F28E}"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22AB52A1-11F9-45F9-B7AB-4CCC40BFDD3B}" type="pres">
      <dgm:prSet presAssocID="{5213D7B0-8BA1-48FF-B0E3-DB07A021F28E}" presName="L2TextContainer" presStyleLbl="revTx" presStyleIdx="4" presStyleCnt="12">
        <dgm:presLayoutVars>
          <dgm:bulletEnabled val="1"/>
        </dgm:presLayoutVars>
      </dgm:prSet>
      <dgm:spPr/>
    </dgm:pt>
    <dgm:pt modelId="{59FDB4A8-E82A-4F32-9E7E-F10C0D7F9CA5}" type="pres">
      <dgm:prSet presAssocID="{5213D7B0-8BA1-48FF-B0E3-DB07A021F28E}" presName="L1TextContainer" presStyleLbl="revTx" presStyleIdx="5" presStyleCnt="12">
        <dgm:presLayoutVars>
          <dgm:chMax val="1"/>
          <dgm:chPref val="1"/>
          <dgm:bulletEnabled val="1"/>
        </dgm:presLayoutVars>
      </dgm:prSet>
      <dgm:spPr/>
    </dgm:pt>
    <dgm:pt modelId="{6372363D-84D4-47AD-80B1-59E81612678F}" type="pres">
      <dgm:prSet presAssocID="{5213D7B0-8BA1-48FF-B0E3-DB07A021F28E}" presName="ConnectLine" presStyleLbl="sibTrans1D1" presStyleIdx="2" presStyleCnt="6"/>
      <dgm:spPr>
        <a:noFill/>
        <a:ln w="12700" cap="flat" cmpd="sng" algn="ctr">
          <a:solidFill>
            <a:schemeClr val="accent5">
              <a:hueOff val="-2703417"/>
              <a:satOff val="-6968"/>
              <a:lumOff val="-4706"/>
              <a:alphaOff val="0"/>
            </a:schemeClr>
          </a:solidFill>
          <a:prstDash val="dash"/>
          <a:miter lim="800000"/>
        </a:ln>
        <a:effectLst/>
      </dgm:spPr>
    </dgm:pt>
    <dgm:pt modelId="{D1EF26F0-AA11-489A-8FBF-A12EB73377A2}" type="pres">
      <dgm:prSet presAssocID="{5213D7B0-8BA1-48FF-B0E3-DB07A021F28E}" presName="EmptyPlaceHolder" presStyleCnt="0"/>
      <dgm:spPr/>
    </dgm:pt>
    <dgm:pt modelId="{EB22455C-B9B5-471A-9809-EA3FDA1945E0}" type="pres">
      <dgm:prSet presAssocID="{25FC37C0-86B1-4A74-A6C7-E69DA1CCB70C}" presName="spaceBetweenRectangles" presStyleCnt="0"/>
      <dgm:spPr/>
    </dgm:pt>
    <dgm:pt modelId="{1E6E390C-D277-4BAA-925C-12AB12DD2929}" type="pres">
      <dgm:prSet presAssocID="{EA136BA7-CD17-4F3E-A255-C013579CBDBD}" presName="composite" presStyleCnt="0"/>
      <dgm:spPr/>
    </dgm:pt>
    <dgm:pt modelId="{6F3433FE-3477-4829-A389-87042D38CBBA}" type="pres">
      <dgm:prSet presAssocID="{EA136BA7-CD17-4F3E-A255-C013579CBDBD}" presName="ConnectorPoint" presStyleLbl="lnNode1" presStyleIdx="3" presStyleCnt="6"/>
      <dgm:spPr>
        <a:solidFill>
          <a:schemeClr val="accent5">
            <a:hueOff val="-4055126"/>
            <a:satOff val="-10451"/>
            <a:lumOff val="-7059"/>
            <a:alphaOff val="0"/>
          </a:schemeClr>
        </a:solidFill>
        <a:ln w="6350" cap="flat" cmpd="sng" algn="ctr">
          <a:solidFill>
            <a:schemeClr val="lt1">
              <a:hueOff val="0"/>
              <a:satOff val="0"/>
              <a:lumOff val="0"/>
              <a:alphaOff val="0"/>
            </a:schemeClr>
          </a:solidFill>
          <a:prstDash val="solid"/>
          <a:miter lim="800000"/>
        </a:ln>
        <a:effectLst/>
      </dgm:spPr>
    </dgm:pt>
    <dgm:pt modelId="{94D1D5E9-760D-42A0-AB91-A2616A51B824}" type="pres">
      <dgm:prSet presAssocID="{EA136BA7-CD17-4F3E-A255-C013579CBDBD}" presName="DropPinPlaceHolder" presStyleCnt="0"/>
      <dgm:spPr/>
    </dgm:pt>
    <dgm:pt modelId="{B8AD78DA-4B7F-4B5B-B278-1CC5275512E5}" type="pres">
      <dgm:prSet presAssocID="{EA136BA7-CD17-4F3E-A255-C013579CBDBD}" presName="DropPin" presStyleLbl="alignNode1" presStyleIdx="3" presStyleCnt="6"/>
      <dgm:spPr/>
    </dgm:pt>
    <dgm:pt modelId="{580005A4-A701-40BE-9A7E-A3CE38CABEF0}" type="pres">
      <dgm:prSet presAssocID="{EA136BA7-CD17-4F3E-A255-C013579CBDBD}"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F8C1A950-FDF2-4E04-A909-9BCCD6724550}" type="pres">
      <dgm:prSet presAssocID="{EA136BA7-CD17-4F3E-A255-C013579CBDBD}" presName="L2TextContainer" presStyleLbl="revTx" presStyleIdx="6" presStyleCnt="12">
        <dgm:presLayoutVars>
          <dgm:bulletEnabled val="1"/>
        </dgm:presLayoutVars>
      </dgm:prSet>
      <dgm:spPr/>
    </dgm:pt>
    <dgm:pt modelId="{4C0B32E8-0A8C-414C-BE8A-D06A9DE781F3}" type="pres">
      <dgm:prSet presAssocID="{EA136BA7-CD17-4F3E-A255-C013579CBDBD}" presName="L1TextContainer" presStyleLbl="revTx" presStyleIdx="7" presStyleCnt="12">
        <dgm:presLayoutVars>
          <dgm:chMax val="1"/>
          <dgm:chPref val="1"/>
          <dgm:bulletEnabled val="1"/>
        </dgm:presLayoutVars>
      </dgm:prSet>
      <dgm:spPr/>
    </dgm:pt>
    <dgm:pt modelId="{008884FE-66B7-4E2B-8768-ADC47DD88208}" type="pres">
      <dgm:prSet presAssocID="{EA136BA7-CD17-4F3E-A255-C013579CBDBD}" presName="ConnectLine" presStyleLbl="sibTrans1D1" presStyleIdx="3" presStyleCnt="6"/>
      <dgm:spPr>
        <a:noFill/>
        <a:ln w="12700" cap="flat" cmpd="sng" algn="ctr">
          <a:solidFill>
            <a:schemeClr val="accent5">
              <a:hueOff val="-4055126"/>
              <a:satOff val="-10451"/>
              <a:lumOff val="-7059"/>
              <a:alphaOff val="0"/>
            </a:schemeClr>
          </a:solidFill>
          <a:prstDash val="dash"/>
          <a:miter lim="800000"/>
        </a:ln>
        <a:effectLst/>
      </dgm:spPr>
    </dgm:pt>
    <dgm:pt modelId="{BF7FA1A4-F6E3-49A9-BD73-64CD9F57515A}" type="pres">
      <dgm:prSet presAssocID="{EA136BA7-CD17-4F3E-A255-C013579CBDBD}" presName="EmptyPlaceHolder" presStyleCnt="0"/>
      <dgm:spPr/>
    </dgm:pt>
    <dgm:pt modelId="{226D3EC5-21A6-4275-8864-E35F1FF1EEC9}" type="pres">
      <dgm:prSet presAssocID="{6D673D46-DB85-4C9D-B380-FE8B09E5503E}" presName="spaceBetweenRectangles" presStyleCnt="0"/>
      <dgm:spPr/>
    </dgm:pt>
    <dgm:pt modelId="{B997A872-0D9F-473D-871E-17BAE8F2CF49}" type="pres">
      <dgm:prSet presAssocID="{ACEF50E2-8FC2-4421-9D51-76290212E649}" presName="composite" presStyleCnt="0"/>
      <dgm:spPr/>
    </dgm:pt>
    <dgm:pt modelId="{88C84AE1-C7E7-4EB3-98DD-6DA0B6913CBD}" type="pres">
      <dgm:prSet presAssocID="{ACEF50E2-8FC2-4421-9D51-76290212E649}" presName="ConnectorPoint" presStyleLbl="lnNode1" presStyleIdx="4" presStyleCnt="6"/>
      <dgm:spPr>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gm:spPr>
    </dgm:pt>
    <dgm:pt modelId="{7E7A0D4C-A325-4B58-8BE2-04F7F5FEF4BD}" type="pres">
      <dgm:prSet presAssocID="{ACEF50E2-8FC2-4421-9D51-76290212E649}" presName="DropPinPlaceHolder" presStyleCnt="0"/>
      <dgm:spPr/>
    </dgm:pt>
    <dgm:pt modelId="{73498771-6F43-4694-BF79-8C9730FFE791}" type="pres">
      <dgm:prSet presAssocID="{ACEF50E2-8FC2-4421-9D51-76290212E649}" presName="DropPin" presStyleLbl="alignNode1" presStyleIdx="4" presStyleCnt="6"/>
      <dgm:spPr/>
    </dgm:pt>
    <dgm:pt modelId="{992477B9-CE08-48CF-B670-8472CAA76B31}" type="pres">
      <dgm:prSet presAssocID="{ACEF50E2-8FC2-4421-9D51-76290212E649}"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7B0DB4C5-4A47-478E-A6DD-546B8BA4FB25}" type="pres">
      <dgm:prSet presAssocID="{ACEF50E2-8FC2-4421-9D51-76290212E649}" presName="L2TextContainer" presStyleLbl="revTx" presStyleIdx="8" presStyleCnt="12">
        <dgm:presLayoutVars>
          <dgm:bulletEnabled val="1"/>
        </dgm:presLayoutVars>
      </dgm:prSet>
      <dgm:spPr/>
    </dgm:pt>
    <dgm:pt modelId="{32AE783E-17C1-4470-8B3E-B37D767E5C48}" type="pres">
      <dgm:prSet presAssocID="{ACEF50E2-8FC2-4421-9D51-76290212E649}" presName="L1TextContainer" presStyleLbl="revTx" presStyleIdx="9" presStyleCnt="12">
        <dgm:presLayoutVars>
          <dgm:chMax val="1"/>
          <dgm:chPref val="1"/>
          <dgm:bulletEnabled val="1"/>
        </dgm:presLayoutVars>
      </dgm:prSet>
      <dgm:spPr/>
    </dgm:pt>
    <dgm:pt modelId="{58DB6B81-36CF-4F5C-9114-675DC7CA6CB5}" type="pres">
      <dgm:prSet presAssocID="{ACEF50E2-8FC2-4421-9D51-76290212E649}" presName="ConnectLine" presStyleLbl="sibTrans1D1" presStyleIdx="4" presStyleCnt="6"/>
      <dgm:spPr>
        <a:noFill/>
        <a:ln w="12700" cap="flat" cmpd="sng" algn="ctr">
          <a:solidFill>
            <a:schemeClr val="accent5">
              <a:hueOff val="-5406834"/>
              <a:satOff val="-13935"/>
              <a:lumOff val="-9412"/>
              <a:alphaOff val="0"/>
            </a:schemeClr>
          </a:solidFill>
          <a:prstDash val="dash"/>
          <a:miter lim="800000"/>
        </a:ln>
        <a:effectLst/>
      </dgm:spPr>
    </dgm:pt>
    <dgm:pt modelId="{54C1A16B-075C-4D10-BBBA-EB19575A631F}" type="pres">
      <dgm:prSet presAssocID="{ACEF50E2-8FC2-4421-9D51-76290212E649}" presName="EmptyPlaceHolder" presStyleCnt="0"/>
      <dgm:spPr/>
    </dgm:pt>
    <dgm:pt modelId="{15EB81C5-7B0D-4107-9A55-8FAADDCECDF7}" type="pres">
      <dgm:prSet presAssocID="{81950BAB-B9DC-43B1-BEBA-40AABB69BDF4}" presName="spaceBetweenRectangles" presStyleCnt="0"/>
      <dgm:spPr/>
    </dgm:pt>
    <dgm:pt modelId="{0CB084D5-1FFD-45F3-B6B4-33D54AF1DE75}" type="pres">
      <dgm:prSet presAssocID="{68BC695D-9931-494A-AA2A-5D4B2C9B0213}" presName="composite" presStyleCnt="0"/>
      <dgm:spPr/>
    </dgm:pt>
    <dgm:pt modelId="{0CDD681C-4A8F-4EEE-B016-15960212DA85}" type="pres">
      <dgm:prSet presAssocID="{68BC695D-9931-494A-AA2A-5D4B2C9B0213}" presName="ConnectorPoint" presStyleLbl="lnNode1" presStyleIdx="5" presStyleCnt="6"/>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C396E834-F03D-4AF8-84C2-97DE16E2B43A}" type="pres">
      <dgm:prSet presAssocID="{68BC695D-9931-494A-AA2A-5D4B2C9B0213}" presName="DropPinPlaceHolder" presStyleCnt="0"/>
      <dgm:spPr/>
    </dgm:pt>
    <dgm:pt modelId="{47F2CFDE-FCC1-4E57-AA9E-B1D7E9CB2012}" type="pres">
      <dgm:prSet presAssocID="{68BC695D-9931-494A-AA2A-5D4B2C9B0213}" presName="DropPin" presStyleLbl="alignNode1" presStyleIdx="5" presStyleCnt="6"/>
      <dgm:spPr/>
    </dgm:pt>
    <dgm:pt modelId="{4A94FBC7-BCEC-4FC1-9331-C7448508B836}" type="pres">
      <dgm:prSet presAssocID="{68BC695D-9931-494A-AA2A-5D4B2C9B0213}"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27F5B9CF-27F6-4C10-BD65-175293BB71E8}" type="pres">
      <dgm:prSet presAssocID="{68BC695D-9931-494A-AA2A-5D4B2C9B0213}" presName="L2TextContainer" presStyleLbl="revTx" presStyleIdx="10" presStyleCnt="12">
        <dgm:presLayoutVars>
          <dgm:bulletEnabled val="1"/>
        </dgm:presLayoutVars>
      </dgm:prSet>
      <dgm:spPr/>
    </dgm:pt>
    <dgm:pt modelId="{D6A7A163-9FFA-4717-8497-2B370589E205}" type="pres">
      <dgm:prSet presAssocID="{68BC695D-9931-494A-AA2A-5D4B2C9B0213}" presName="L1TextContainer" presStyleLbl="revTx" presStyleIdx="11" presStyleCnt="12">
        <dgm:presLayoutVars>
          <dgm:chMax val="1"/>
          <dgm:chPref val="1"/>
          <dgm:bulletEnabled val="1"/>
        </dgm:presLayoutVars>
      </dgm:prSet>
      <dgm:spPr/>
    </dgm:pt>
    <dgm:pt modelId="{D46B94C2-41E8-4077-B992-0FB8EE98CE01}" type="pres">
      <dgm:prSet presAssocID="{68BC695D-9931-494A-AA2A-5D4B2C9B0213}" presName="ConnectLine" presStyleLbl="sibTrans1D1" presStyleIdx="5" presStyleCnt="6"/>
      <dgm:spPr>
        <a:noFill/>
        <a:ln w="12700" cap="flat" cmpd="sng" algn="ctr">
          <a:solidFill>
            <a:schemeClr val="accent5">
              <a:hueOff val="-6758543"/>
              <a:satOff val="-17419"/>
              <a:lumOff val="-11765"/>
              <a:alphaOff val="0"/>
            </a:schemeClr>
          </a:solidFill>
          <a:prstDash val="dash"/>
          <a:miter lim="800000"/>
        </a:ln>
        <a:effectLst/>
      </dgm:spPr>
    </dgm:pt>
    <dgm:pt modelId="{7321C616-7D28-4DFD-B673-C02812C00D3F}" type="pres">
      <dgm:prSet presAssocID="{68BC695D-9931-494A-AA2A-5D4B2C9B0213}" presName="EmptyPlaceHolder" presStyleCnt="0"/>
      <dgm:spPr/>
    </dgm:pt>
  </dgm:ptLst>
  <dgm:cxnLst>
    <dgm:cxn modelId="{C66FCF13-1D29-4967-9275-07E219546321}" srcId="{40DD1E21-294D-41B6-AAC8-BBFFBCACAF93}" destId="{457D43DD-6CBE-49BB-84F5-2A266F013902}" srcOrd="0" destOrd="0" parTransId="{D48BBDE1-EC4B-4400-9A95-309DE3C09579}" sibTransId="{461697D7-FF5B-4C62-B8E8-1009246908A6}"/>
    <dgm:cxn modelId="{50D8C817-2897-4574-8B39-4C1C4DD25FC0}" srcId="{BEB9F256-177C-4854-8539-DD61CF8F0035}" destId="{A5779970-5559-4E69-BFD2-4891A6C194C5}" srcOrd="1" destOrd="0" parTransId="{C64E6440-91D1-4F4A-A101-75A2FEBD7638}" sibTransId="{CD05916F-B8A6-4262-8728-B32D60E0E077}"/>
    <dgm:cxn modelId="{E9F60334-65FE-4CA9-A9D7-CF7A1279C3F8}" type="presOf" srcId="{FF5BA157-C94C-449E-B015-688B29497EB7}" destId="{22AB52A1-11F9-45F9-B7AB-4CCC40BFDD3B}" srcOrd="0" destOrd="0" presId="urn:microsoft.com/office/officeart/2017/3/layout/DropPinTimeline"/>
    <dgm:cxn modelId="{96520538-F491-4726-A898-22DAAA2734FF}" type="presOf" srcId="{ACEF50E2-8FC2-4421-9D51-76290212E649}" destId="{32AE783E-17C1-4470-8B3E-B37D767E5C48}" srcOrd="0" destOrd="0" presId="urn:microsoft.com/office/officeart/2017/3/layout/DropPinTimeline"/>
    <dgm:cxn modelId="{B32AA543-B040-477A-8554-8F8E61E41C98}" srcId="{BEB9F256-177C-4854-8539-DD61CF8F0035}" destId="{5213D7B0-8BA1-48FF-B0E3-DB07A021F28E}" srcOrd="2" destOrd="0" parTransId="{EEC2337C-995E-4195-B3BB-3C98C29256CB}" sibTransId="{25FC37C0-86B1-4A74-A6C7-E69DA1CCB70C}"/>
    <dgm:cxn modelId="{5FCEF043-FA78-4DD1-A51D-1C037262CF87}" srcId="{68BC695D-9931-494A-AA2A-5D4B2C9B0213}" destId="{EB508437-F356-490D-BC10-F5261147132B}" srcOrd="0" destOrd="0" parTransId="{B7DE8087-DB84-4370-A356-073E14492CE2}" sibTransId="{F99ED376-C4C7-4646-AD51-766D43D084C8}"/>
    <dgm:cxn modelId="{21D48545-AC66-4B0F-B6A4-0831A2FBD9EE}" type="presOf" srcId="{75BB64D1-BFAF-4CC9-8204-F8CFB809492C}" destId="{817FFA8B-BBC3-4866-A135-E81E6C87487F}" srcOrd="0" destOrd="0" presId="urn:microsoft.com/office/officeart/2017/3/layout/DropPinTimeline"/>
    <dgm:cxn modelId="{E48CFB4A-F192-432F-9E2C-825C51EB226C}" srcId="{ACEF50E2-8FC2-4421-9D51-76290212E649}" destId="{8B8C3547-FCA3-4A13-8C1F-1991D2608580}" srcOrd="0" destOrd="0" parTransId="{AC51B526-0041-4788-A53E-47ED2502657D}" sibTransId="{B58CE2FC-0B4C-4185-B4D2-ED85F7439C12}"/>
    <dgm:cxn modelId="{7A8D657F-06BA-4B13-B360-20441EA8A23E}" type="presOf" srcId="{A5779970-5559-4E69-BFD2-4891A6C194C5}" destId="{53963C79-B049-4A59-86B3-1803E92BB19F}" srcOrd="0" destOrd="0" presId="urn:microsoft.com/office/officeart/2017/3/layout/DropPinTimeline"/>
    <dgm:cxn modelId="{5269EA82-7A32-4EC5-9181-22F641202589}" srcId="{5213D7B0-8BA1-48FF-B0E3-DB07A021F28E}" destId="{FF5BA157-C94C-449E-B015-688B29497EB7}" srcOrd="0" destOrd="0" parTransId="{810ECA2F-4FF3-41CB-A84E-C7AADE11FDC9}" sibTransId="{A32EE02D-4B80-447C-8B47-29BBDC7045DA}"/>
    <dgm:cxn modelId="{6789E893-F725-43C3-9281-61E6A24CFD2F}" srcId="{BEB9F256-177C-4854-8539-DD61CF8F0035}" destId="{ACEF50E2-8FC2-4421-9D51-76290212E649}" srcOrd="4" destOrd="0" parTransId="{B1E97A52-468E-4DAD-8E94-6005E291B54D}" sibTransId="{81950BAB-B9DC-43B1-BEBA-40AABB69BDF4}"/>
    <dgm:cxn modelId="{E9070AA1-8D44-442F-9F13-6C56A046EA66}" srcId="{BEB9F256-177C-4854-8539-DD61CF8F0035}" destId="{68BC695D-9931-494A-AA2A-5D4B2C9B0213}" srcOrd="5" destOrd="0" parTransId="{929B2859-E8C0-4B59-A630-D491D6F5EB39}" sibTransId="{AFF7A4AC-B45C-484F-95D4-17C905686DB4}"/>
    <dgm:cxn modelId="{4733EDB7-E073-40BC-996A-2A9C3770B8D8}" srcId="{A5779970-5559-4E69-BFD2-4891A6C194C5}" destId="{75BB64D1-BFAF-4CC9-8204-F8CFB809492C}" srcOrd="0" destOrd="0" parTransId="{B0E2C22D-BE16-4CCB-BE0A-A3DD40AD840E}" sibTransId="{304AA29F-5DC9-4044-80B6-FDCDC7C13B57}"/>
    <dgm:cxn modelId="{229723BD-6E48-48A8-89C3-19771F4BFC68}" srcId="{BEB9F256-177C-4854-8539-DD61CF8F0035}" destId="{EA136BA7-CD17-4F3E-A255-C013579CBDBD}" srcOrd="3" destOrd="0" parTransId="{A15C8CEA-24A1-4BCF-BB48-139E705033D9}" sibTransId="{6D673D46-DB85-4C9D-B380-FE8B09E5503E}"/>
    <dgm:cxn modelId="{45F890BD-2563-4717-9001-D8BED45D8856}" type="presOf" srcId="{68BC695D-9931-494A-AA2A-5D4B2C9B0213}" destId="{D6A7A163-9FFA-4717-8497-2B370589E205}" srcOrd="0" destOrd="0" presId="urn:microsoft.com/office/officeart/2017/3/layout/DropPinTimeline"/>
    <dgm:cxn modelId="{4ADFFCC3-C204-4859-A815-92C7F53A0AE5}" type="presOf" srcId="{457D43DD-6CBE-49BB-84F5-2A266F013902}" destId="{8764AC6A-46B7-419D-9070-3324E258F0F6}" srcOrd="0" destOrd="0" presId="urn:microsoft.com/office/officeart/2017/3/layout/DropPinTimeline"/>
    <dgm:cxn modelId="{69669BC6-1446-44B1-A99B-4E0819C0EEDD}" type="presOf" srcId="{EA136BA7-CD17-4F3E-A255-C013579CBDBD}" destId="{4C0B32E8-0A8C-414C-BE8A-D06A9DE781F3}" srcOrd="0" destOrd="0" presId="urn:microsoft.com/office/officeart/2017/3/layout/DropPinTimeline"/>
    <dgm:cxn modelId="{20FA3BC9-E5AC-4373-920C-33EB8B5A28E5}" srcId="{EA136BA7-CD17-4F3E-A255-C013579CBDBD}" destId="{5177E127-D183-4A2D-A46B-5D48A43D8BB0}" srcOrd="0" destOrd="0" parTransId="{4A491C50-638E-47E1-940B-583DEDAAB989}" sibTransId="{BDCF343E-6080-46C2-9A6D-F81B29F17ACB}"/>
    <dgm:cxn modelId="{2040ACD3-87E8-4142-8761-5788DE79F942}" type="presOf" srcId="{5177E127-D183-4A2D-A46B-5D48A43D8BB0}" destId="{F8C1A950-FDF2-4E04-A909-9BCCD6724550}" srcOrd="0" destOrd="0" presId="urn:microsoft.com/office/officeart/2017/3/layout/DropPinTimeline"/>
    <dgm:cxn modelId="{3F5579D7-D011-44F6-86F0-69EEE515E676}" type="presOf" srcId="{40DD1E21-294D-41B6-AAC8-BBFFBCACAF93}" destId="{7BF1DDBD-5470-4AE7-A6E0-3EE9BCEE7AC1}" srcOrd="0" destOrd="0" presId="urn:microsoft.com/office/officeart/2017/3/layout/DropPinTimeline"/>
    <dgm:cxn modelId="{9BFF0FDE-F80D-4628-8525-745E71F54D01}" type="presOf" srcId="{5213D7B0-8BA1-48FF-B0E3-DB07A021F28E}" destId="{59FDB4A8-E82A-4F32-9E7E-F10C0D7F9CA5}" srcOrd="0" destOrd="0" presId="urn:microsoft.com/office/officeart/2017/3/layout/DropPinTimeline"/>
    <dgm:cxn modelId="{9EF5D3EC-D5D4-4406-9274-B37ED7E1AE3D}" type="presOf" srcId="{EB508437-F356-490D-BC10-F5261147132B}" destId="{27F5B9CF-27F6-4C10-BD65-175293BB71E8}" srcOrd="0" destOrd="0" presId="urn:microsoft.com/office/officeart/2017/3/layout/DropPinTimeline"/>
    <dgm:cxn modelId="{867442FA-0038-4467-A3D7-B127058A2458}" srcId="{BEB9F256-177C-4854-8539-DD61CF8F0035}" destId="{40DD1E21-294D-41B6-AAC8-BBFFBCACAF93}" srcOrd="0" destOrd="0" parTransId="{A5CE9D80-8DAC-496F-8C59-DE20C6BF0ABD}" sibTransId="{E3A8E9A3-ADAC-49DC-A423-718AB3740CE5}"/>
    <dgm:cxn modelId="{25312EFB-951F-4C91-AAC4-914716622F3B}" type="presOf" srcId="{8B8C3547-FCA3-4A13-8C1F-1991D2608580}" destId="{7B0DB4C5-4A47-478E-A6DD-546B8BA4FB25}" srcOrd="0" destOrd="0" presId="urn:microsoft.com/office/officeart/2017/3/layout/DropPinTimeline"/>
    <dgm:cxn modelId="{CBFE1AFF-1C94-4FBA-89DC-484523D8BD45}" type="presOf" srcId="{BEB9F256-177C-4854-8539-DD61CF8F0035}" destId="{0A9F345C-32E5-44D2-A7F6-E39C19D16934}" srcOrd="0" destOrd="0" presId="urn:microsoft.com/office/officeart/2017/3/layout/DropPinTimeline"/>
    <dgm:cxn modelId="{42281FD1-B5F8-48F5-A516-4C6B186A5965}" type="presParOf" srcId="{0A9F345C-32E5-44D2-A7F6-E39C19D16934}" destId="{A01E3951-306D-4F2B-9230-85A9FC712E48}" srcOrd="0" destOrd="0" presId="urn:microsoft.com/office/officeart/2017/3/layout/DropPinTimeline"/>
    <dgm:cxn modelId="{325FD4A8-41A7-427D-9EAE-B93E5DFE9D63}" type="presParOf" srcId="{0A9F345C-32E5-44D2-A7F6-E39C19D16934}" destId="{5D64B8DF-8C0A-48AA-975C-6CCE1BB11A02}" srcOrd="1" destOrd="0" presId="urn:microsoft.com/office/officeart/2017/3/layout/DropPinTimeline"/>
    <dgm:cxn modelId="{0095CD11-162F-495A-B14E-32A485E782DF}" type="presParOf" srcId="{5D64B8DF-8C0A-48AA-975C-6CCE1BB11A02}" destId="{80D0B28E-484F-44F3-9250-FE82E94920CF}" srcOrd="0" destOrd="0" presId="urn:microsoft.com/office/officeart/2017/3/layout/DropPinTimeline"/>
    <dgm:cxn modelId="{4B2CA362-5A4D-4073-9F78-A6117B682773}" type="presParOf" srcId="{80D0B28E-484F-44F3-9250-FE82E94920CF}" destId="{7F8E5243-5AC4-4B40-8881-5CE28B907202}" srcOrd="0" destOrd="0" presId="urn:microsoft.com/office/officeart/2017/3/layout/DropPinTimeline"/>
    <dgm:cxn modelId="{32E02F58-65F4-4BF0-AAD5-9B1271269487}" type="presParOf" srcId="{80D0B28E-484F-44F3-9250-FE82E94920CF}" destId="{9AF891A6-5E08-4793-8101-24D15DD50B93}" srcOrd="1" destOrd="0" presId="urn:microsoft.com/office/officeart/2017/3/layout/DropPinTimeline"/>
    <dgm:cxn modelId="{B72B9087-54C7-4C4E-90C7-9C5842183C55}" type="presParOf" srcId="{9AF891A6-5E08-4793-8101-24D15DD50B93}" destId="{40572F2F-FEE6-4646-B139-F3C587E1DFBB}" srcOrd="0" destOrd="0" presId="urn:microsoft.com/office/officeart/2017/3/layout/DropPinTimeline"/>
    <dgm:cxn modelId="{7DDC932E-9349-4ABB-B877-3C3C3656A698}" type="presParOf" srcId="{9AF891A6-5E08-4793-8101-24D15DD50B93}" destId="{17DFA78C-B069-41AF-B3C3-8746F6AA5B2E}" srcOrd="1" destOrd="0" presId="urn:microsoft.com/office/officeart/2017/3/layout/DropPinTimeline"/>
    <dgm:cxn modelId="{479CF597-7B80-49F4-A2A5-1C934B2137B0}" type="presParOf" srcId="{80D0B28E-484F-44F3-9250-FE82E94920CF}" destId="{8764AC6A-46B7-419D-9070-3324E258F0F6}" srcOrd="2" destOrd="0" presId="urn:microsoft.com/office/officeart/2017/3/layout/DropPinTimeline"/>
    <dgm:cxn modelId="{9981B622-AAA8-4DDC-8947-B72C17DD355D}" type="presParOf" srcId="{80D0B28E-484F-44F3-9250-FE82E94920CF}" destId="{7BF1DDBD-5470-4AE7-A6E0-3EE9BCEE7AC1}" srcOrd="3" destOrd="0" presId="urn:microsoft.com/office/officeart/2017/3/layout/DropPinTimeline"/>
    <dgm:cxn modelId="{80BCC721-F089-4C97-9DB0-615D91FD775F}" type="presParOf" srcId="{80D0B28E-484F-44F3-9250-FE82E94920CF}" destId="{4923C30A-6CF7-4072-9BF8-3C546E54305B}" srcOrd="4" destOrd="0" presId="urn:microsoft.com/office/officeart/2017/3/layout/DropPinTimeline"/>
    <dgm:cxn modelId="{617EF157-D63B-43C2-BAE7-9DE3813919BB}" type="presParOf" srcId="{80D0B28E-484F-44F3-9250-FE82E94920CF}" destId="{91D746A8-2B7D-46BC-81D3-2E95FFD3F43F}" srcOrd="5" destOrd="0" presId="urn:microsoft.com/office/officeart/2017/3/layout/DropPinTimeline"/>
    <dgm:cxn modelId="{52107F3A-88B5-4BA4-9377-1BF4411630B1}" type="presParOf" srcId="{5D64B8DF-8C0A-48AA-975C-6CCE1BB11A02}" destId="{497644D1-6AE3-40A7-B384-8C569F1E8CB3}" srcOrd="1" destOrd="0" presId="urn:microsoft.com/office/officeart/2017/3/layout/DropPinTimeline"/>
    <dgm:cxn modelId="{645341C2-F317-4183-9B3F-F15887C1CAEE}" type="presParOf" srcId="{5D64B8DF-8C0A-48AA-975C-6CCE1BB11A02}" destId="{215098B0-727A-4AA0-8687-8B7043640D0A}" srcOrd="2" destOrd="0" presId="urn:microsoft.com/office/officeart/2017/3/layout/DropPinTimeline"/>
    <dgm:cxn modelId="{9504A98B-1D7F-4EC7-8487-E255C5DDF809}" type="presParOf" srcId="{215098B0-727A-4AA0-8687-8B7043640D0A}" destId="{8D3DEFF5-166D-4D7C-872C-E213DB13F6D8}" srcOrd="0" destOrd="0" presId="urn:microsoft.com/office/officeart/2017/3/layout/DropPinTimeline"/>
    <dgm:cxn modelId="{085329E2-23E1-41A8-917E-466CAC482F0A}" type="presParOf" srcId="{215098B0-727A-4AA0-8687-8B7043640D0A}" destId="{057DE9DD-5103-46DB-ADA9-51D34BC71279}" srcOrd="1" destOrd="0" presId="urn:microsoft.com/office/officeart/2017/3/layout/DropPinTimeline"/>
    <dgm:cxn modelId="{29ADBAA7-8DC2-49B5-B8C8-D8EBA73AFD08}" type="presParOf" srcId="{057DE9DD-5103-46DB-ADA9-51D34BC71279}" destId="{E2833D2A-EF80-41FB-B62F-0788007C422C}" srcOrd="0" destOrd="0" presId="urn:microsoft.com/office/officeart/2017/3/layout/DropPinTimeline"/>
    <dgm:cxn modelId="{B0DB4270-6F10-4F9B-9CBC-FB965B6FA4FC}" type="presParOf" srcId="{057DE9DD-5103-46DB-ADA9-51D34BC71279}" destId="{36406B92-2743-4C7E-B185-0EB8F2622970}" srcOrd="1" destOrd="0" presId="urn:microsoft.com/office/officeart/2017/3/layout/DropPinTimeline"/>
    <dgm:cxn modelId="{F03D0F7D-43E3-4DF3-82BF-28BCEFE2C413}" type="presParOf" srcId="{215098B0-727A-4AA0-8687-8B7043640D0A}" destId="{817FFA8B-BBC3-4866-A135-E81E6C87487F}" srcOrd="2" destOrd="0" presId="urn:microsoft.com/office/officeart/2017/3/layout/DropPinTimeline"/>
    <dgm:cxn modelId="{0D4B089A-5C84-49E2-A5A6-4B67C6444876}" type="presParOf" srcId="{215098B0-727A-4AA0-8687-8B7043640D0A}" destId="{53963C79-B049-4A59-86B3-1803E92BB19F}" srcOrd="3" destOrd="0" presId="urn:microsoft.com/office/officeart/2017/3/layout/DropPinTimeline"/>
    <dgm:cxn modelId="{3846FDB4-797F-4D62-8895-695313C7891F}" type="presParOf" srcId="{215098B0-727A-4AA0-8687-8B7043640D0A}" destId="{A683C46F-514D-47D6-9DB2-7BE91F6730FE}" srcOrd="4" destOrd="0" presId="urn:microsoft.com/office/officeart/2017/3/layout/DropPinTimeline"/>
    <dgm:cxn modelId="{45BA7C77-9C12-45E2-8555-D67247031001}" type="presParOf" srcId="{215098B0-727A-4AA0-8687-8B7043640D0A}" destId="{93C1DD1F-7D17-4051-B13C-48512870352C}" srcOrd="5" destOrd="0" presId="urn:microsoft.com/office/officeart/2017/3/layout/DropPinTimeline"/>
    <dgm:cxn modelId="{96767573-B326-42DD-BD70-A7BB697593E8}" type="presParOf" srcId="{5D64B8DF-8C0A-48AA-975C-6CCE1BB11A02}" destId="{DD4CB345-94D0-4662-809E-CC8741F46346}" srcOrd="3" destOrd="0" presId="urn:microsoft.com/office/officeart/2017/3/layout/DropPinTimeline"/>
    <dgm:cxn modelId="{945396C8-29BA-4A1F-8CC0-2CEF8C3CD5BE}" type="presParOf" srcId="{5D64B8DF-8C0A-48AA-975C-6CCE1BB11A02}" destId="{4FAFDD09-1573-45B2-B3A9-A7BB57D18739}" srcOrd="4" destOrd="0" presId="urn:microsoft.com/office/officeart/2017/3/layout/DropPinTimeline"/>
    <dgm:cxn modelId="{74B9DC61-E046-4776-9EB0-8ED893994593}" type="presParOf" srcId="{4FAFDD09-1573-45B2-B3A9-A7BB57D18739}" destId="{D51BD918-33B9-49DB-A170-1AAE775BE8C6}" srcOrd="0" destOrd="0" presId="urn:microsoft.com/office/officeart/2017/3/layout/DropPinTimeline"/>
    <dgm:cxn modelId="{9E98C786-3A9D-4278-8A58-741FE2E40066}" type="presParOf" srcId="{4FAFDD09-1573-45B2-B3A9-A7BB57D18739}" destId="{44F11D55-F56A-49E0-B2DE-59A886DC63F5}" srcOrd="1" destOrd="0" presId="urn:microsoft.com/office/officeart/2017/3/layout/DropPinTimeline"/>
    <dgm:cxn modelId="{89B02727-FE13-42A3-BB55-72FFF9968BCC}" type="presParOf" srcId="{44F11D55-F56A-49E0-B2DE-59A886DC63F5}" destId="{41BAF5D8-1152-4DFE-B210-5F78A51DA3CC}" srcOrd="0" destOrd="0" presId="urn:microsoft.com/office/officeart/2017/3/layout/DropPinTimeline"/>
    <dgm:cxn modelId="{55BAC2ED-B92D-429F-B193-D520316C9E6C}" type="presParOf" srcId="{44F11D55-F56A-49E0-B2DE-59A886DC63F5}" destId="{06163318-A80A-457C-9D16-65CBF846D2B0}" srcOrd="1" destOrd="0" presId="urn:microsoft.com/office/officeart/2017/3/layout/DropPinTimeline"/>
    <dgm:cxn modelId="{4F34E4C9-5232-46DB-B204-3281A4F13915}" type="presParOf" srcId="{4FAFDD09-1573-45B2-B3A9-A7BB57D18739}" destId="{22AB52A1-11F9-45F9-B7AB-4CCC40BFDD3B}" srcOrd="2" destOrd="0" presId="urn:microsoft.com/office/officeart/2017/3/layout/DropPinTimeline"/>
    <dgm:cxn modelId="{B9F35BA0-2AB0-4B68-8953-0007646692DB}" type="presParOf" srcId="{4FAFDD09-1573-45B2-B3A9-A7BB57D18739}" destId="{59FDB4A8-E82A-4F32-9E7E-F10C0D7F9CA5}" srcOrd="3" destOrd="0" presId="urn:microsoft.com/office/officeart/2017/3/layout/DropPinTimeline"/>
    <dgm:cxn modelId="{52D1E5A7-E4B4-4C34-B571-DA64E807D1A9}" type="presParOf" srcId="{4FAFDD09-1573-45B2-B3A9-A7BB57D18739}" destId="{6372363D-84D4-47AD-80B1-59E81612678F}" srcOrd="4" destOrd="0" presId="urn:microsoft.com/office/officeart/2017/3/layout/DropPinTimeline"/>
    <dgm:cxn modelId="{522D5BBF-12EC-4BB2-8633-5A7613938540}" type="presParOf" srcId="{4FAFDD09-1573-45B2-B3A9-A7BB57D18739}" destId="{D1EF26F0-AA11-489A-8FBF-A12EB73377A2}" srcOrd="5" destOrd="0" presId="urn:microsoft.com/office/officeart/2017/3/layout/DropPinTimeline"/>
    <dgm:cxn modelId="{2012ADC1-BC21-42C2-8EAF-E24E919239DB}" type="presParOf" srcId="{5D64B8DF-8C0A-48AA-975C-6CCE1BB11A02}" destId="{EB22455C-B9B5-471A-9809-EA3FDA1945E0}" srcOrd="5" destOrd="0" presId="urn:microsoft.com/office/officeart/2017/3/layout/DropPinTimeline"/>
    <dgm:cxn modelId="{6330D87C-FD30-4A74-B84D-E066D75CF985}" type="presParOf" srcId="{5D64B8DF-8C0A-48AA-975C-6CCE1BB11A02}" destId="{1E6E390C-D277-4BAA-925C-12AB12DD2929}" srcOrd="6" destOrd="0" presId="urn:microsoft.com/office/officeart/2017/3/layout/DropPinTimeline"/>
    <dgm:cxn modelId="{F03C018F-24BC-49D7-97D8-245701426D0E}" type="presParOf" srcId="{1E6E390C-D277-4BAA-925C-12AB12DD2929}" destId="{6F3433FE-3477-4829-A389-87042D38CBBA}" srcOrd="0" destOrd="0" presId="urn:microsoft.com/office/officeart/2017/3/layout/DropPinTimeline"/>
    <dgm:cxn modelId="{EB475DA8-3E17-4478-92A0-2D52932A697B}" type="presParOf" srcId="{1E6E390C-D277-4BAA-925C-12AB12DD2929}" destId="{94D1D5E9-760D-42A0-AB91-A2616A51B824}" srcOrd="1" destOrd="0" presId="urn:microsoft.com/office/officeart/2017/3/layout/DropPinTimeline"/>
    <dgm:cxn modelId="{D48904FA-9999-4CFF-8999-0EE9D685A0EA}" type="presParOf" srcId="{94D1D5E9-760D-42A0-AB91-A2616A51B824}" destId="{B8AD78DA-4B7F-4B5B-B278-1CC5275512E5}" srcOrd="0" destOrd="0" presId="urn:microsoft.com/office/officeart/2017/3/layout/DropPinTimeline"/>
    <dgm:cxn modelId="{F527ED69-3963-4601-999E-1CB4BFCF024F}" type="presParOf" srcId="{94D1D5E9-760D-42A0-AB91-A2616A51B824}" destId="{580005A4-A701-40BE-9A7E-A3CE38CABEF0}" srcOrd="1" destOrd="0" presId="urn:microsoft.com/office/officeart/2017/3/layout/DropPinTimeline"/>
    <dgm:cxn modelId="{DC1C6075-5836-4B52-92EE-7E08E04ED4C4}" type="presParOf" srcId="{1E6E390C-D277-4BAA-925C-12AB12DD2929}" destId="{F8C1A950-FDF2-4E04-A909-9BCCD6724550}" srcOrd="2" destOrd="0" presId="urn:microsoft.com/office/officeart/2017/3/layout/DropPinTimeline"/>
    <dgm:cxn modelId="{D2B9B3AA-F087-4EB2-91D2-52C8C3FA3C81}" type="presParOf" srcId="{1E6E390C-D277-4BAA-925C-12AB12DD2929}" destId="{4C0B32E8-0A8C-414C-BE8A-D06A9DE781F3}" srcOrd="3" destOrd="0" presId="urn:microsoft.com/office/officeart/2017/3/layout/DropPinTimeline"/>
    <dgm:cxn modelId="{6F454F93-7690-40AF-9815-9A74663842AE}" type="presParOf" srcId="{1E6E390C-D277-4BAA-925C-12AB12DD2929}" destId="{008884FE-66B7-4E2B-8768-ADC47DD88208}" srcOrd="4" destOrd="0" presId="urn:microsoft.com/office/officeart/2017/3/layout/DropPinTimeline"/>
    <dgm:cxn modelId="{573879C9-02F7-4554-867D-2AAAF8FB6E34}" type="presParOf" srcId="{1E6E390C-D277-4BAA-925C-12AB12DD2929}" destId="{BF7FA1A4-F6E3-49A9-BD73-64CD9F57515A}" srcOrd="5" destOrd="0" presId="urn:microsoft.com/office/officeart/2017/3/layout/DropPinTimeline"/>
    <dgm:cxn modelId="{3EC9858F-72CA-47E3-B5B9-BDE763D09927}" type="presParOf" srcId="{5D64B8DF-8C0A-48AA-975C-6CCE1BB11A02}" destId="{226D3EC5-21A6-4275-8864-E35F1FF1EEC9}" srcOrd="7" destOrd="0" presId="urn:microsoft.com/office/officeart/2017/3/layout/DropPinTimeline"/>
    <dgm:cxn modelId="{3D88E7E1-CDC8-495B-807E-8B85396FB39E}" type="presParOf" srcId="{5D64B8DF-8C0A-48AA-975C-6CCE1BB11A02}" destId="{B997A872-0D9F-473D-871E-17BAE8F2CF49}" srcOrd="8" destOrd="0" presId="urn:microsoft.com/office/officeart/2017/3/layout/DropPinTimeline"/>
    <dgm:cxn modelId="{0BD63D3A-3163-4099-9A49-E9D1C8FA9CC4}" type="presParOf" srcId="{B997A872-0D9F-473D-871E-17BAE8F2CF49}" destId="{88C84AE1-C7E7-4EB3-98DD-6DA0B6913CBD}" srcOrd="0" destOrd="0" presId="urn:microsoft.com/office/officeart/2017/3/layout/DropPinTimeline"/>
    <dgm:cxn modelId="{F2CE4532-E581-4122-8132-78E07C13FF75}" type="presParOf" srcId="{B997A872-0D9F-473D-871E-17BAE8F2CF49}" destId="{7E7A0D4C-A325-4B58-8BE2-04F7F5FEF4BD}" srcOrd="1" destOrd="0" presId="urn:microsoft.com/office/officeart/2017/3/layout/DropPinTimeline"/>
    <dgm:cxn modelId="{452926FE-D36A-498F-8635-BC7C35365725}" type="presParOf" srcId="{7E7A0D4C-A325-4B58-8BE2-04F7F5FEF4BD}" destId="{73498771-6F43-4694-BF79-8C9730FFE791}" srcOrd="0" destOrd="0" presId="urn:microsoft.com/office/officeart/2017/3/layout/DropPinTimeline"/>
    <dgm:cxn modelId="{2926DBC2-675E-4DC0-BAAC-CB1C2F20149D}" type="presParOf" srcId="{7E7A0D4C-A325-4B58-8BE2-04F7F5FEF4BD}" destId="{992477B9-CE08-48CF-B670-8472CAA76B31}" srcOrd="1" destOrd="0" presId="urn:microsoft.com/office/officeart/2017/3/layout/DropPinTimeline"/>
    <dgm:cxn modelId="{81D481E2-EF09-4B39-AF4B-ABE139B8A5D0}" type="presParOf" srcId="{B997A872-0D9F-473D-871E-17BAE8F2CF49}" destId="{7B0DB4C5-4A47-478E-A6DD-546B8BA4FB25}" srcOrd="2" destOrd="0" presId="urn:microsoft.com/office/officeart/2017/3/layout/DropPinTimeline"/>
    <dgm:cxn modelId="{4B2B10F8-F9B9-4749-9AC3-DE86397BBD27}" type="presParOf" srcId="{B997A872-0D9F-473D-871E-17BAE8F2CF49}" destId="{32AE783E-17C1-4470-8B3E-B37D767E5C48}" srcOrd="3" destOrd="0" presId="urn:microsoft.com/office/officeart/2017/3/layout/DropPinTimeline"/>
    <dgm:cxn modelId="{927E7C84-DCBD-4A61-9F90-8D6945D41466}" type="presParOf" srcId="{B997A872-0D9F-473D-871E-17BAE8F2CF49}" destId="{58DB6B81-36CF-4F5C-9114-675DC7CA6CB5}" srcOrd="4" destOrd="0" presId="urn:microsoft.com/office/officeart/2017/3/layout/DropPinTimeline"/>
    <dgm:cxn modelId="{1D36EE59-D39B-4BEB-88F9-4FC7CCB9A4E2}" type="presParOf" srcId="{B997A872-0D9F-473D-871E-17BAE8F2CF49}" destId="{54C1A16B-075C-4D10-BBBA-EB19575A631F}" srcOrd="5" destOrd="0" presId="urn:microsoft.com/office/officeart/2017/3/layout/DropPinTimeline"/>
    <dgm:cxn modelId="{84DA40B5-6C4E-42C3-A350-D7AD2C9D1AF1}" type="presParOf" srcId="{5D64B8DF-8C0A-48AA-975C-6CCE1BB11A02}" destId="{15EB81C5-7B0D-4107-9A55-8FAADDCECDF7}" srcOrd="9" destOrd="0" presId="urn:microsoft.com/office/officeart/2017/3/layout/DropPinTimeline"/>
    <dgm:cxn modelId="{210BD6B3-8F26-40A5-8597-4BFE0188A680}" type="presParOf" srcId="{5D64B8DF-8C0A-48AA-975C-6CCE1BB11A02}" destId="{0CB084D5-1FFD-45F3-B6B4-33D54AF1DE75}" srcOrd="10" destOrd="0" presId="urn:microsoft.com/office/officeart/2017/3/layout/DropPinTimeline"/>
    <dgm:cxn modelId="{0207522C-B4A4-4E04-95F9-2C84CB652C91}" type="presParOf" srcId="{0CB084D5-1FFD-45F3-B6B4-33D54AF1DE75}" destId="{0CDD681C-4A8F-4EEE-B016-15960212DA85}" srcOrd="0" destOrd="0" presId="urn:microsoft.com/office/officeart/2017/3/layout/DropPinTimeline"/>
    <dgm:cxn modelId="{058FE4E1-29AB-4EA7-9326-2ECEC360521D}" type="presParOf" srcId="{0CB084D5-1FFD-45F3-B6B4-33D54AF1DE75}" destId="{C396E834-F03D-4AF8-84C2-97DE16E2B43A}" srcOrd="1" destOrd="0" presId="urn:microsoft.com/office/officeart/2017/3/layout/DropPinTimeline"/>
    <dgm:cxn modelId="{FC1E8CC6-E883-4AD1-8991-F55C73430D77}" type="presParOf" srcId="{C396E834-F03D-4AF8-84C2-97DE16E2B43A}" destId="{47F2CFDE-FCC1-4E57-AA9E-B1D7E9CB2012}" srcOrd="0" destOrd="0" presId="urn:microsoft.com/office/officeart/2017/3/layout/DropPinTimeline"/>
    <dgm:cxn modelId="{06E720C4-3012-4106-9FBD-0B78AAD9F560}" type="presParOf" srcId="{C396E834-F03D-4AF8-84C2-97DE16E2B43A}" destId="{4A94FBC7-BCEC-4FC1-9331-C7448508B836}" srcOrd="1" destOrd="0" presId="urn:microsoft.com/office/officeart/2017/3/layout/DropPinTimeline"/>
    <dgm:cxn modelId="{6D2A3C76-600B-48A5-A735-5CD14EBF6D37}" type="presParOf" srcId="{0CB084D5-1FFD-45F3-B6B4-33D54AF1DE75}" destId="{27F5B9CF-27F6-4C10-BD65-175293BB71E8}" srcOrd="2" destOrd="0" presId="urn:microsoft.com/office/officeart/2017/3/layout/DropPinTimeline"/>
    <dgm:cxn modelId="{D8732C9F-E7DC-4BAA-A653-B07E653A55A4}" type="presParOf" srcId="{0CB084D5-1FFD-45F3-B6B4-33D54AF1DE75}" destId="{D6A7A163-9FFA-4717-8497-2B370589E205}" srcOrd="3" destOrd="0" presId="urn:microsoft.com/office/officeart/2017/3/layout/DropPinTimeline"/>
    <dgm:cxn modelId="{164E33B1-5594-4261-A935-6D62FCA31964}" type="presParOf" srcId="{0CB084D5-1FFD-45F3-B6B4-33D54AF1DE75}" destId="{D46B94C2-41E8-4077-B992-0FB8EE98CE01}" srcOrd="4" destOrd="0" presId="urn:microsoft.com/office/officeart/2017/3/layout/DropPinTimeline"/>
    <dgm:cxn modelId="{30E7BCA0-7881-49F9-836B-247753105AB9}" type="presParOf" srcId="{0CB084D5-1FFD-45F3-B6B4-33D54AF1DE75}" destId="{7321C616-7D28-4DFD-B673-C02812C00D3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ED786-F56E-49BB-AE50-B941930E8859}">
      <dsp:nvSpPr>
        <dsp:cNvPr id="0" name=""/>
        <dsp:cNvSpPr/>
      </dsp:nvSpPr>
      <dsp:spPr>
        <a:xfrm>
          <a:off x="0" y="38484"/>
          <a:ext cx="10515600"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Process Improvement</a:t>
          </a:r>
        </a:p>
      </dsp:txBody>
      <dsp:txXfrm>
        <a:off x="31613" y="70097"/>
        <a:ext cx="10452374" cy="584369"/>
      </dsp:txXfrm>
    </dsp:sp>
    <dsp:sp modelId="{A6EAA513-0644-4B89-B81C-61148C4FCB95}">
      <dsp:nvSpPr>
        <dsp:cNvPr id="0" name=""/>
        <dsp:cNvSpPr/>
      </dsp:nvSpPr>
      <dsp:spPr>
        <a:xfrm>
          <a:off x="0" y="763839"/>
          <a:ext cx="10515600"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Root cause analysis</a:t>
          </a:r>
        </a:p>
      </dsp:txBody>
      <dsp:txXfrm>
        <a:off x="31613" y="795452"/>
        <a:ext cx="10452374" cy="584369"/>
      </dsp:txXfrm>
    </dsp:sp>
    <dsp:sp modelId="{501A78FE-254C-4B6A-9463-87EB793814E8}">
      <dsp:nvSpPr>
        <dsp:cNvPr id="0" name=""/>
        <dsp:cNvSpPr/>
      </dsp:nvSpPr>
      <dsp:spPr>
        <a:xfrm>
          <a:off x="0" y="1489194"/>
          <a:ext cx="10515600"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Data management </a:t>
          </a:r>
        </a:p>
      </dsp:txBody>
      <dsp:txXfrm>
        <a:off x="31613" y="1520807"/>
        <a:ext cx="10452374" cy="584369"/>
      </dsp:txXfrm>
    </dsp:sp>
    <dsp:sp modelId="{FA71FBEA-4AA1-4430-B34D-45FE1224B4AE}">
      <dsp:nvSpPr>
        <dsp:cNvPr id="0" name=""/>
        <dsp:cNvSpPr/>
      </dsp:nvSpPr>
      <dsp:spPr>
        <a:xfrm>
          <a:off x="0" y="2214549"/>
          <a:ext cx="10515600"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Building an effective team culture</a:t>
          </a:r>
        </a:p>
      </dsp:txBody>
      <dsp:txXfrm>
        <a:off x="31613" y="2246162"/>
        <a:ext cx="10452374" cy="584369"/>
      </dsp:txXfrm>
    </dsp:sp>
    <dsp:sp modelId="{ACDCBC46-801D-49F2-90ED-BBCFAE6CA77F}">
      <dsp:nvSpPr>
        <dsp:cNvPr id="0" name=""/>
        <dsp:cNvSpPr/>
      </dsp:nvSpPr>
      <dsp:spPr>
        <a:xfrm>
          <a:off x="0" y="2939904"/>
          <a:ext cx="10515600"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Identification of areas of opportunity across the organization</a:t>
          </a:r>
        </a:p>
      </dsp:txBody>
      <dsp:txXfrm>
        <a:off x="31613" y="2971517"/>
        <a:ext cx="10452374" cy="584369"/>
      </dsp:txXfrm>
    </dsp:sp>
    <dsp:sp modelId="{FD79643E-E4D9-4DC0-9E86-60C6D88B7CD0}">
      <dsp:nvSpPr>
        <dsp:cNvPr id="0" name=""/>
        <dsp:cNvSpPr/>
      </dsp:nvSpPr>
      <dsp:spPr>
        <a:xfrm>
          <a:off x="0" y="3665259"/>
          <a:ext cx="10515600" cy="6475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 reminder of what already makes you great</a:t>
          </a:r>
        </a:p>
      </dsp:txBody>
      <dsp:txXfrm>
        <a:off x="31613" y="3696872"/>
        <a:ext cx="10452374" cy="584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78716-2F23-4ABE-A483-A6680A6672E1}">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0A618-F201-439F-886A-3E3DC5088D47}">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326168-880E-4850-8D23-39328DBF11DB}">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90000"/>
            </a:lnSpc>
            <a:spcBef>
              <a:spcPct val="0"/>
            </a:spcBef>
            <a:spcAft>
              <a:spcPct val="35000"/>
            </a:spcAft>
            <a:buNone/>
          </a:pPr>
          <a:r>
            <a:rPr lang="en-US" sz="1500" kern="1200"/>
            <a:t>Quality Award Website:  </a:t>
          </a:r>
          <a:r>
            <a:rPr lang="en-US" sz="1500" kern="1200">
              <a:hlinkClick xmlns:r="http://schemas.openxmlformats.org/officeDocument/2006/relationships" r:id="rId3"/>
            </a:rPr>
            <a:t>https://www.ahcancal.org/Quality/National-Quality-Award-Program</a:t>
          </a:r>
          <a:endParaRPr lang="en-US" sz="1500" kern="1200"/>
        </a:p>
      </dsp:txBody>
      <dsp:txXfrm>
        <a:off x="1337023" y="2284"/>
        <a:ext cx="4524066" cy="1157596"/>
      </dsp:txXfrm>
    </dsp:sp>
    <dsp:sp modelId="{D794C24F-4A34-4AC0-AE76-3CDA8956FC64}">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4781B-5081-4045-A924-7A64FE70A42A}">
      <dsp:nvSpPr>
        <dsp:cNvPr id="0" name=""/>
        <dsp:cNvSpPr/>
      </dsp:nvSpPr>
      <dsp:spPr>
        <a:xfrm>
          <a:off x="350172" y="1709738"/>
          <a:ext cx="636677" cy="63667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42F5CA-E171-49D0-AA9B-29DFD94606BE}">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90000"/>
            </a:lnSpc>
            <a:spcBef>
              <a:spcPct val="0"/>
            </a:spcBef>
            <a:spcAft>
              <a:spcPct val="35000"/>
            </a:spcAft>
            <a:buNone/>
          </a:pPr>
          <a:r>
            <a:rPr lang="en-US" sz="1500" kern="1200"/>
            <a:t>Quality Award Questions: </a:t>
          </a:r>
          <a:r>
            <a:rPr lang="en-US" sz="1500" kern="1200">
              <a:hlinkClick xmlns:r="http://schemas.openxmlformats.org/officeDocument/2006/relationships" r:id="rId6"/>
            </a:rPr>
            <a:t>qualityaward@ahca.org</a:t>
          </a:r>
          <a:endParaRPr lang="en-US" sz="1500" kern="1200"/>
        </a:p>
      </dsp:txBody>
      <dsp:txXfrm>
        <a:off x="1337023" y="1449279"/>
        <a:ext cx="4524066" cy="1157596"/>
      </dsp:txXfrm>
    </dsp:sp>
    <dsp:sp modelId="{F9D859CC-D3BC-461F-A67F-8E7EDB08EF51}">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FD620-4820-4974-9B99-7DB82AB5FC51}">
      <dsp:nvSpPr>
        <dsp:cNvPr id="0" name=""/>
        <dsp:cNvSpPr/>
      </dsp:nvSpPr>
      <dsp:spPr>
        <a:xfrm>
          <a:off x="350172" y="3156733"/>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B21F6A-AE24-443D-980A-701D259ACC86}">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90000"/>
            </a:lnSpc>
            <a:spcBef>
              <a:spcPct val="0"/>
            </a:spcBef>
            <a:spcAft>
              <a:spcPct val="35000"/>
            </a:spcAft>
            <a:buNone/>
          </a:pPr>
          <a:r>
            <a:rPr lang="en-US" sz="1500" kern="1200"/>
            <a:t>Long Term Care Trend Tracker Website: </a:t>
          </a:r>
          <a:r>
            <a:rPr lang="en-US" sz="1500" kern="1200">
              <a:hlinkClick xmlns:r="http://schemas.openxmlformats.org/officeDocument/2006/relationships" r:id="rId9"/>
            </a:rPr>
            <a:t>https://www.ahcancal.org/Data-and-Research/LTC-Trend-Tracker/Pages/default.aspx</a:t>
          </a:r>
          <a:endParaRPr lang="en-US" sz="1500" kern="1200"/>
        </a:p>
      </dsp:txBody>
      <dsp:txXfrm>
        <a:off x="1337023" y="2896274"/>
        <a:ext cx="4524066" cy="1157596"/>
      </dsp:txXfrm>
    </dsp:sp>
    <dsp:sp modelId="{DED1DFDB-C626-41B8-B7BB-08B5C99D9573}">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3D5FD-D8BE-4250-8D62-60F1FC8454B7}">
      <dsp:nvSpPr>
        <dsp:cNvPr id="0" name=""/>
        <dsp:cNvSpPr/>
      </dsp:nvSpPr>
      <dsp:spPr>
        <a:xfrm>
          <a:off x="350172" y="4603728"/>
          <a:ext cx="636677" cy="636677"/>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064E10-09F9-4D4E-AC8C-7A01BE929B60}">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90000"/>
            </a:lnSpc>
            <a:spcBef>
              <a:spcPct val="0"/>
            </a:spcBef>
            <a:spcAft>
              <a:spcPct val="35000"/>
            </a:spcAft>
            <a:buNone/>
          </a:pPr>
          <a:r>
            <a:rPr lang="en-US" sz="1500" kern="1200"/>
            <a:t>Jennifer Svoboda: </a:t>
          </a:r>
          <a:r>
            <a:rPr lang="en-US" sz="1500" kern="1200">
              <a:hlinkClick xmlns:r="http://schemas.openxmlformats.org/officeDocument/2006/relationships" r:id="rId12"/>
            </a:rPr>
            <a:t>jsvoboda@areteliving.com</a:t>
          </a:r>
          <a:endParaRPr lang="en-US" sz="1500" kern="1200"/>
        </a:p>
      </dsp:txBody>
      <dsp:txXfrm>
        <a:off x="1337023" y="4343269"/>
        <a:ext cx="4524066" cy="1157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DDE4D-7EB4-48C4-B11C-4B7525B56E87}">
      <dsp:nvSpPr>
        <dsp:cNvPr id="0" name=""/>
        <dsp:cNvSpPr/>
      </dsp:nvSpPr>
      <dsp:spPr>
        <a:xfrm>
          <a:off x="0" y="349474"/>
          <a:ext cx="6666833" cy="2356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58216" rIns="5174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How is your organization doing?</a:t>
          </a:r>
        </a:p>
        <a:p>
          <a:pPr marL="228600" lvl="1" indent="-228600" algn="l" defTabSz="977900">
            <a:lnSpc>
              <a:spcPct val="90000"/>
            </a:lnSpc>
            <a:spcBef>
              <a:spcPct val="0"/>
            </a:spcBef>
            <a:spcAft>
              <a:spcPct val="15000"/>
            </a:spcAft>
            <a:buChar char="•"/>
          </a:pPr>
          <a:r>
            <a:rPr lang="en-US" sz="2200" kern="1200"/>
            <a:t>Is your organization doing as well as it could?</a:t>
          </a:r>
        </a:p>
        <a:p>
          <a:pPr marL="228600" lvl="1" indent="-228600" algn="l" defTabSz="977900">
            <a:lnSpc>
              <a:spcPct val="90000"/>
            </a:lnSpc>
            <a:spcBef>
              <a:spcPct val="0"/>
            </a:spcBef>
            <a:spcAft>
              <a:spcPct val="15000"/>
            </a:spcAft>
            <a:buChar char="•"/>
          </a:pPr>
          <a:r>
            <a:rPr lang="en-US" sz="2200" kern="1200"/>
            <a:t>How do you know?</a:t>
          </a:r>
        </a:p>
        <a:p>
          <a:pPr marL="228600" lvl="1" indent="-228600" algn="l" defTabSz="977900">
            <a:lnSpc>
              <a:spcPct val="90000"/>
            </a:lnSpc>
            <a:spcBef>
              <a:spcPct val="0"/>
            </a:spcBef>
            <a:spcAft>
              <a:spcPct val="15000"/>
            </a:spcAft>
            <a:buChar char="•"/>
          </a:pPr>
          <a:r>
            <a:rPr lang="en-US" sz="2200" kern="1200"/>
            <a:t>What/how should your organization improve or change?</a:t>
          </a:r>
        </a:p>
      </dsp:txBody>
      <dsp:txXfrm>
        <a:off x="0" y="349474"/>
        <a:ext cx="6666833" cy="2356200"/>
      </dsp:txXfrm>
    </dsp:sp>
    <dsp:sp modelId="{09CD3630-A37C-43CD-8354-B8272C451E05}">
      <dsp:nvSpPr>
        <dsp:cNvPr id="0" name=""/>
        <dsp:cNvSpPr/>
      </dsp:nvSpPr>
      <dsp:spPr>
        <a:xfrm>
          <a:off x="333341" y="24754"/>
          <a:ext cx="4666783"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kern="1200"/>
            <a:t>Simple Purpose</a:t>
          </a:r>
        </a:p>
      </dsp:txBody>
      <dsp:txXfrm>
        <a:off x="365044" y="56457"/>
        <a:ext cx="4603377" cy="586034"/>
      </dsp:txXfrm>
    </dsp:sp>
    <dsp:sp modelId="{2951EBE7-8213-4636-80AA-8A752B6043A7}">
      <dsp:nvSpPr>
        <dsp:cNvPr id="0" name=""/>
        <dsp:cNvSpPr/>
      </dsp:nvSpPr>
      <dsp:spPr>
        <a:xfrm>
          <a:off x="0" y="3149195"/>
          <a:ext cx="6666833" cy="1282049"/>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58216" rIns="5174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Process oriented; Results focused</a:t>
          </a:r>
        </a:p>
        <a:p>
          <a:pPr marL="228600" lvl="1" indent="-228600" algn="l" defTabSz="977900">
            <a:lnSpc>
              <a:spcPct val="90000"/>
            </a:lnSpc>
            <a:spcBef>
              <a:spcPct val="0"/>
            </a:spcBef>
            <a:spcAft>
              <a:spcPct val="15000"/>
            </a:spcAft>
            <a:buChar char="•"/>
          </a:pPr>
          <a:r>
            <a:rPr lang="en-US" sz="2200" kern="1200"/>
            <a:t>Emphasizes linkages and improvement</a:t>
          </a:r>
        </a:p>
      </dsp:txBody>
      <dsp:txXfrm>
        <a:off x="0" y="3149195"/>
        <a:ext cx="6666833" cy="1282049"/>
      </dsp:txXfrm>
    </dsp:sp>
    <dsp:sp modelId="{10C02DCC-0A25-446F-9C1D-F3BE72661D1F}">
      <dsp:nvSpPr>
        <dsp:cNvPr id="0" name=""/>
        <dsp:cNvSpPr/>
      </dsp:nvSpPr>
      <dsp:spPr>
        <a:xfrm>
          <a:off x="333341" y="2824474"/>
          <a:ext cx="4666783" cy="6494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kern="1200"/>
            <a:t>Promotes a Systems Perspective</a:t>
          </a:r>
        </a:p>
      </dsp:txBody>
      <dsp:txXfrm>
        <a:off x="365044" y="2856177"/>
        <a:ext cx="4603377" cy="586034"/>
      </dsp:txXfrm>
    </dsp:sp>
    <dsp:sp modelId="{1A247189-1733-4509-BB6E-69A09BC0099C}">
      <dsp:nvSpPr>
        <dsp:cNvPr id="0" name=""/>
        <dsp:cNvSpPr/>
      </dsp:nvSpPr>
      <dsp:spPr>
        <a:xfrm>
          <a:off x="0" y="4874764"/>
          <a:ext cx="6666833" cy="5544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AD8DB9D-DB9C-4FCC-91A4-6B558E17C7FD}">
      <dsp:nvSpPr>
        <dsp:cNvPr id="0" name=""/>
        <dsp:cNvSpPr/>
      </dsp:nvSpPr>
      <dsp:spPr>
        <a:xfrm>
          <a:off x="333341" y="4550045"/>
          <a:ext cx="4666783" cy="6494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kern="1200"/>
            <a:t>Adaptable to any organization</a:t>
          </a:r>
        </a:p>
      </dsp:txBody>
      <dsp:txXfrm>
        <a:off x="365044" y="4581748"/>
        <a:ext cx="4603377"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99DF7-2586-4030-8095-EC8B73C2EC69}">
      <dsp:nvSpPr>
        <dsp:cNvPr id="0" name=""/>
        <dsp:cNvSpPr/>
      </dsp:nvSpPr>
      <dsp:spPr>
        <a:xfrm>
          <a:off x="0" y="333500"/>
          <a:ext cx="2829408" cy="169764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It starts with you and the leaders and team</a:t>
          </a:r>
        </a:p>
      </dsp:txBody>
      <dsp:txXfrm>
        <a:off x="0" y="333500"/>
        <a:ext cx="2829408" cy="1697645"/>
      </dsp:txXfrm>
    </dsp:sp>
    <dsp:sp modelId="{78CBA05E-2AAF-40C0-9296-779E8C040539}">
      <dsp:nvSpPr>
        <dsp:cNvPr id="0" name=""/>
        <dsp:cNvSpPr/>
      </dsp:nvSpPr>
      <dsp:spPr>
        <a:xfrm>
          <a:off x="3112349" y="333500"/>
          <a:ext cx="2829408" cy="169764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do you and the team do each day that leads to better quality care?</a:t>
          </a:r>
        </a:p>
      </dsp:txBody>
      <dsp:txXfrm>
        <a:off x="3112349" y="333500"/>
        <a:ext cx="2829408" cy="1697645"/>
      </dsp:txXfrm>
    </dsp:sp>
    <dsp:sp modelId="{C1BCBEB5-6987-47A1-9A20-A5F786786E39}">
      <dsp:nvSpPr>
        <dsp:cNvPr id="0" name=""/>
        <dsp:cNvSpPr/>
      </dsp:nvSpPr>
      <dsp:spPr>
        <a:xfrm>
          <a:off x="6224698" y="333500"/>
          <a:ext cx="2829408" cy="169764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systems do you have in place to ensure you are ‘seeing’ issues?</a:t>
          </a:r>
        </a:p>
      </dsp:txBody>
      <dsp:txXfrm>
        <a:off x="6224698" y="333500"/>
        <a:ext cx="2829408" cy="1697645"/>
      </dsp:txXfrm>
    </dsp:sp>
    <dsp:sp modelId="{C6AEAE07-4816-4400-BFDE-A04D1483F908}">
      <dsp:nvSpPr>
        <dsp:cNvPr id="0" name=""/>
        <dsp:cNvSpPr/>
      </dsp:nvSpPr>
      <dsp:spPr>
        <a:xfrm>
          <a:off x="0" y="2314086"/>
          <a:ext cx="2829408" cy="169764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How do you correct broken systems?</a:t>
          </a:r>
        </a:p>
      </dsp:txBody>
      <dsp:txXfrm>
        <a:off x="0" y="2314086"/>
        <a:ext cx="2829408" cy="1697645"/>
      </dsp:txXfrm>
    </dsp:sp>
    <dsp:sp modelId="{62618663-16E5-4DC2-9E0D-BA1C1D16B07F}">
      <dsp:nvSpPr>
        <dsp:cNvPr id="0" name=""/>
        <dsp:cNvSpPr/>
      </dsp:nvSpPr>
      <dsp:spPr>
        <a:xfrm>
          <a:off x="3112349" y="2314086"/>
          <a:ext cx="2829408" cy="169764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do you communicate with the staff to ensure everyone knows their role?</a:t>
          </a:r>
        </a:p>
      </dsp:txBody>
      <dsp:txXfrm>
        <a:off x="3112349" y="2314086"/>
        <a:ext cx="2829408" cy="1697645"/>
      </dsp:txXfrm>
    </dsp:sp>
    <dsp:sp modelId="{B5DF9211-249F-4F4D-A53A-7354BE89C827}">
      <dsp:nvSpPr>
        <dsp:cNvPr id="0" name=""/>
        <dsp:cNvSpPr/>
      </dsp:nvSpPr>
      <dsp:spPr>
        <a:xfrm>
          <a:off x="6224698" y="2314086"/>
          <a:ext cx="2829408" cy="169764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do you handle feedback from residents, families, the greater community and staff?</a:t>
          </a:r>
        </a:p>
      </dsp:txBody>
      <dsp:txXfrm>
        <a:off x="6224698" y="2314086"/>
        <a:ext cx="2829408" cy="1697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4BAB1-71BE-4BB6-84CC-4B92DC38D0F3}">
      <dsp:nvSpPr>
        <dsp:cNvPr id="0" name=""/>
        <dsp:cNvSpPr/>
      </dsp:nvSpPr>
      <dsp:spPr>
        <a:xfrm>
          <a:off x="3594" y="612236"/>
          <a:ext cx="1946002" cy="27244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022350">
            <a:lnSpc>
              <a:spcPct val="90000"/>
            </a:lnSpc>
            <a:spcBef>
              <a:spcPct val="0"/>
            </a:spcBef>
            <a:spcAft>
              <a:spcPct val="35000"/>
            </a:spcAft>
            <a:buNone/>
          </a:pPr>
          <a:r>
            <a:rPr lang="en-US" sz="2300" kern="1200" dirty="0"/>
            <a:t>Read through the application</a:t>
          </a:r>
        </a:p>
      </dsp:txBody>
      <dsp:txXfrm>
        <a:off x="3594" y="1647509"/>
        <a:ext cx="1946002" cy="1634641"/>
      </dsp:txXfrm>
    </dsp:sp>
    <dsp:sp modelId="{D9AB13B6-7451-415E-BB70-BEC283444DE7}">
      <dsp:nvSpPr>
        <dsp:cNvPr id="0" name=""/>
        <dsp:cNvSpPr/>
      </dsp:nvSpPr>
      <dsp:spPr>
        <a:xfrm>
          <a:off x="567934" y="884676"/>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004370"/>
        <a:ext cx="577932" cy="577932"/>
      </dsp:txXfrm>
    </dsp:sp>
    <dsp:sp modelId="{AA0280A9-185C-424A-8446-CC2F446A4508}">
      <dsp:nvSpPr>
        <dsp:cNvPr id="0" name=""/>
        <dsp:cNvSpPr/>
      </dsp:nvSpPr>
      <dsp:spPr>
        <a:xfrm>
          <a:off x="3594" y="3336567"/>
          <a:ext cx="1946002" cy="72"/>
        </a:xfrm>
        <a:prstGeom prst="rect">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E0727-3C43-420A-9519-590F241C7890}">
      <dsp:nvSpPr>
        <dsp:cNvPr id="0" name=""/>
        <dsp:cNvSpPr/>
      </dsp:nvSpPr>
      <dsp:spPr>
        <a:xfrm>
          <a:off x="2144196" y="612236"/>
          <a:ext cx="1946002" cy="2724403"/>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022350">
            <a:lnSpc>
              <a:spcPct val="90000"/>
            </a:lnSpc>
            <a:spcBef>
              <a:spcPct val="0"/>
            </a:spcBef>
            <a:spcAft>
              <a:spcPct val="35000"/>
            </a:spcAft>
            <a:buNone/>
          </a:pPr>
          <a:r>
            <a:rPr lang="en-US" sz="2300" kern="1200" dirty="0"/>
            <a:t>Separate the questions</a:t>
          </a:r>
        </a:p>
      </dsp:txBody>
      <dsp:txXfrm>
        <a:off x="2144196" y="1647509"/>
        <a:ext cx="1946002" cy="1634641"/>
      </dsp:txXfrm>
    </dsp:sp>
    <dsp:sp modelId="{A0029000-992E-495F-BBC0-B6E3A5151FA7}">
      <dsp:nvSpPr>
        <dsp:cNvPr id="0" name=""/>
        <dsp:cNvSpPr/>
      </dsp:nvSpPr>
      <dsp:spPr>
        <a:xfrm>
          <a:off x="2708537" y="884676"/>
          <a:ext cx="817320" cy="817320"/>
        </a:xfrm>
        <a:prstGeom prst="ellips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004370"/>
        <a:ext cx="577932" cy="577932"/>
      </dsp:txXfrm>
    </dsp:sp>
    <dsp:sp modelId="{A01D4BD5-56BB-436A-83F5-2B7660948765}">
      <dsp:nvSpPr>
        <dsp:cNvPr id="0" name=""/>
        <dsp:cNvSpPr/>
      </dsp:nvSpPr>
      <dsp:spPr>
        <a:xfrm>
          <a:off x="2144196" y="3336567"/>
          <a:ext cx="1946002"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83920-9793-43B7-BC6F-08D37EB65194}">
      <dsp:nvSpPr>
        <dsp:cNvPr id="0" name=""/>
        <dsp:cNvSpPr/>
      </dsp:nvSpPr>
      <dsp:spPr>
        <a:xfrm>
          <a:off x="4284798" y="612236"/>
          <a:ext cx="1946002" cy="272440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022350">
            <a:lnSpc>
              <a:spcPct val="90000"/>
            </a:lnSpc>
            <a:spcBef>
              <a:spcPct val="0"/>
            </a:spcBef>
            <a:spcAft>
              <a:spcPct val="35000"/>
            </a:spcAft>
            <a:buNone/>
          </a:pPr>
          <a:r>
            <a:rPr lang="en-US" sz="2300" kern="1200" dirty="0"/>
            <a:t>Outline an answer to each</a:t>
          </a:r>
        </a:p>
      </dsp:txBody>
      <dsp:txXfrm>
        <a:off x="4284798" y="1647509"/>
        <a:ext cx="1946002" cy="1634641"/>
      </dsp:txXfrm>
    </dsp:sp>
    <dsp:sp modelId="{6AECAFF7-5693-4020-AC7D-1BB4C61BC95A}">
      <dsp:nvSpPr>
        <dsp:cNvPr id="0" name=""/>
        <dsp:cNvSpPr/>
      </dsp:nvSpPr>
      <dsp:spPr>
        <a:xfrm>
          <a:off x="4849139" y="884676"/>
          <a:ext cx="817320" cy="817320"/>
        </a:xfrm>
        <a:prstGeom prst="ellips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004370"/>
        <a:ext cx="577932" cy="577932"/>
      </dsp:txXfrm>
    </dsp:sp>
    <dsp:sp modelId="{D4D0FAA7-4AB9-414A-9FBC-00DC4A27F4EE}">
      <dsp:nvSpPr>
        <dsp:cNvPr id="0" name=""/>
        <dsp:cNvSpPr/>
      </dsp:nvSpPr>
      <dsp:spPr>
        <a:xfrm>
          <a:off x="4284798" y="3336567"/>
          <a:ext cx="1946002" cy="72"/>
        </a:xfrm>
        <a:prstGeom prst="rect">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B5639-A957-489E-AFE6-A4B0A36315F1}">
      <dsp:nvSpPr>
        <dsp:cNvPr id="0" name=""/>
        <dsp:cNvSpPr/>
      </dsp:nvSpPr>
      <dsp:spPr>
        <a:xfrm>
          <a:off x="6425401" y="612236"/>
          <a:ext cx="1946002" cy="2724403"/>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022350">
            <a:lnSpc>
              <a:spcPct val="90000"/>
            </a:lnSpc>
            <a:spcBef>
              <a:spcPct val="0"/>
            </a:spcBef>
            <a:spcAft>
              <a:spcPct val="35000"/>
            </a:spcAft>
            <a:buNone/>
          </a:pPr>
          <a:r>
            <a:rPr lang="en-US" sz="2300" kern="1200" dirty="0"/>
            <a:t>Fill in the details</a:t>
          </a:r>
        </a:p>
      </dsp:txBody>
      <dsp:txXfrm>
        <a:off x="6425401" y="1647509"/>
        <a:ext cx="1946002" cy="1634641"/>
      </dsp:txXfrm>
    </dsp:sp>
    <dsp:sp modelId="{77F41FF5-5B65-4287-94B7-316520B53282}">
      <dsp:nvSpPr>
        <dsp:cNvPr id="0" name=""/>
        <dsp:cNvSpPr/>
      </dsp:nvSpPr>
      <dsp:spPr>
        <a:xfrm>
          <a:off x="6989741" y="884676"/>
          <a:ext cx="817320" cy="817320"/>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004370"/>
        <a:ext cx="577932" cy="577932"/>
      </dsp:txXfrm>
    </dsp:sp>
    <dsp:sp modelId="{B1083600-34C2-4891-898F-60FD2ED600B9}">
      <dsp:nvSpPr>
        <dsp:cNvPr id="0" name=""/>
        <dsp:cNvSpPr/>
      </dsp:nvSpPr>
      <dsp:spPr>
        <a:xfrm>
          <a:off x="6425401" y="3336567"/>
          <a:ext cx="1946002" cy="72"/>
        </a:xfrm>
        <a:prstGeom prst="rect">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9F8D6-AB06-4EDF-A40D-741171935884}">
      <dsp:nvSpPr>
        <dsp:cNvPr id="0" name=""/>
        <dsp:cNvSpPr/>
      </dsp:nvSpPr>
      <dsp:spPr>
        <a:xfrm>
          <a:off x="8566003" y="612236"/>
          <a:ext cx="1946002" cy="272440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022350">
            <a:lnSpc>
              <a:spcPct val="90000"/>
            </a:lnSpc>
            <a:spcBef>
              <a:spcPct val="0"/>
            </a:spcBef>
            <a:spcAft>
              <a:spcPct val="35000"/>
            </a:spcAft>
            <a:buNone/>
          </a:pPr>
          <a:r>
            <a:rPr lang="en-US" sz="2300" kern="1200" dirty="0"/>
            <a:t>Put it all together</a:t>
          </a:r>
        </a:p>
      </dsp:txBody>
      <dsp:txXfrm>
        <a:off x="8566003" y="1647509"/>
        <a:ext cx="1946002" cy="1634641"/>
      </dsp:txXfrm>
    </dsp:sp>
    <dsp:sp modelId="{EFF73101-919E-4462-83C3-FB6E15F3E7B3}">
      <dsp:nvSpPr>
        <dsp:cNvPr id="0" name=""/>
        <dsp:cNvSpPr/>
      </dsp:nvSpPr>
      <dsp:spPr>
        <a:xfrm>
          <a:off x="9130344" y="884676"/>
          <a:ext cx="817320" cy="817320"/>
        </a:xfrm>
        <a:prstGeom prst="ellips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004370"/>
        <a:ext cx="577932" cy="577932"/>
      </dsp:txXfrm>
    </dsp:sp>
    <dsp:sp modelId="{BF543D6D-FA55-49C8-AB14-21DF0D96D163}">
      <dsp:nvSpPr>
        <dsp:cNvPr id="0" name=""/>
        <dsp:cNvSpPr/>
      </dsp:nvSpPr>
      <dsp:spPr>
        <a:xfrm>
          <a:off x="8566003" y="3336567"/>
          <a:ext cx="1946002"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6BCF5-4570-461E-B9D9-CA0948F0AA48}">
      <dsp:nvSpPr>
        <dsp:cNvPr id="0" name=""/>
        <dsp:cNvSpPr/>
      </dsp:nvSpPr>
      <dsp:spPr>
        <a:xfrm>
          <a:off x="0" y="8902"/>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P1.a.1 	</a:t>
          </a:r>
        </a:p>
      </dsp:txBody>
      <dsp:txXfrm>
        <a:off x="36296" y="45198"/>
        <a:ext cx="10443008" cy="670943"/>
      </dsp:txXfrm>
    </dsp:sp>
    <dsp:sp modelId="{4948F130-9FB1-4624-BF1A-BF900B2515D5}">
      <dsp:nvSpPr>
        <dsp:cNvPr id="0" name=""/>
        <dsp:cNvSpPr/>
      </dsp:nvSpPr>
      <dsp:spPr>
        <a:xfrm>
          <a:off x="0" y="752437"/>
          <a:ext cx="10515600"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What are the main health care service offerings?</a:t>
          </a:r>
        </a:p>
        <a:p>
          <a:pPr marL="228600" lvl="1" indent="-228600" algn="l" defTabSz="1066800">
            <a:lnSpc>
              <a:spcPct val="90000"/>
            </a:lnSpc>
            <a:spcBef>
              <a:spcPct val="0"/>
            </a:spcBef>
            <a:spcAft>
              <a:spcPct val="20000"/>
            </a:spcAft>
            <a:buChar char="•"/>
          </a:pPr>
          <a:r>
            <a:rPr lang="en-US" sz="2400" kern="1200" dirty="0"/>
            <a:t>What is the relative importance of </a:t>
          </a:r>
          <a:r>
            <a:rPr lang="en-US" sz="2400" i="1" kern="1200" dirty="0"/>
            <a:t>each</a:t>
          </a:r>
          <a:r>
            <a:rPr lang="en-US" sz="2400" kern="1200" dirty="0"/>
            <a:t> to your organizational success?</a:t>
          </a:r>
        </a:p>
      </dsp:txBody>
      <dsp:txXfrm>
        <a:off x="0" y="752437"/>
        <a:ext cx="10515600" cy="834210"/>
      </dsp:txXfrm>
    </dsp:sp>
    <dsp:sp modelId="{81E34213-AB98-46E6-AFEA-15F13CD89898}">
      <dsp:nvSpPr>
        <dsp:cNvPr id="0" name=""/>
        <dsp:cNvSpPr/>
      </dsp:nvSpPr>
      <dsp:spPr>
        <a:xfrm>
          <a:off x="0" y="1586647"/>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P1.a.2</a:t>
          </a:r>
        </a:p>
      </dsp:txBody>
      <dsp:txXfrm>
        <a:off x="36296" y="1622943"/>
        <a:ext cx="10443008" cy="670943"/>
      </dsp:txXfrm>
    </dsp:sp>
    <dsp:sp modelId="{1F093539-A905-42AF-AA78-A3F5483A97AB}">
      <dsp:nvSpPr>
        <dsp:cNvPr id="0" name=""/>
        <dsp:cNvSpPr/>
      </dsp:nvSpPr>
      <dsp:spPr>
        <a:xfrm>
          <a:off x="0" y="2330182"/>
          <a:ext cx="10515600" cy="118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What is your organization’s mission/vision statement </a:t>
          </a:r>
          <a:r>
            <a:rPr lang="en-US" sz="2400" i="1" kern="1200" dirty="0"/>
            <a:t>(verbatim)</a:t>
          </a:r>
          <a:r>
            <a:rPr lang="en-US" sz="2400" kern="1200" dirty="0"/>
            <a:t>?</a:t>
          </a:r>
        </a:p>
        <a:p>
          <a:pPr marL="228600" lvl="1" indent="-228600" algn="l" defTabSz="1066800">
            <a:lnSpc>
              <a:spcPct val="90000"/>
            </a:lnSpc>
            <a:spcBef>
              <a:spcPct val="0"/>
            </a:spcBef>
            <a:spcAft>
              <a:spcPct val="20000"/>
            </a:spcAft>
            <a:buChar char="•"/>
          </a:pPr>
          <a:r>
            <a:rPr lang="en-US" sz="2400" kern="1200" dirty="0"/>
            <a:t>What are the specific methods used to communicate it across your organization?</a:t>
          </a:r>
        </a:p>
      </dsp:txBody>
      <dsp:txXfrm>
        <a:off x="0" y="2330182"/>
        <a:ext cx="10515600" cy="1187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64A18-590F-4CCA-AD24-0978B0E70154}">
      <dsp:nvSpPr>
        <dsp:cNvPr id="0" name=""/>
        <dsp:cNvSpPr/>
      </dsp:nvSpPr>
      <dsp:spPr>
        <a:xfrm>
          <a:off x="0" y="20474"/>
          <a:ext cx="6713552"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Leadership</a:t>
          </a:r>
        </a:p>
      </dsp:txBody>
      <dsp:txXfrm>
        <a:off x="25759" y="46233"/>
        <a:ext cx="6662034" cy="476152"/>
      </dsp:txXfrm>
    </dsp:sp>
    <dsp:sp modelId="{3EA9B0BE-F569-4D6A-BC97-AC0B65851024}">
      <dsp:nvSpPr>
        <dsp:cNvPr id="0" name=""/>
        <dsp:cNvSpPr/>
      </dsp:nvSpPr>
      <dsp:spPr>
        <a:xfrm>
          <a:off x="0" y="611504"/>
          <a:ext cx="6713552" cy="52767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Strategy</a:t>
          </a:r>
        </a:p>
      </dsp:txBody>
      <dsp:txXfrm>
        <a:off x="25759" y="637263"/>
        <a:ext cx="6662034" cy="476152"/>
      </dsp:txXfrm>
    </dsp:sp>
    <dsp:sp modelId="{2C237CFD-26EC-4243-83EC-D5F400365483}">
      <dsp:nvSpPr>
        <dsp:cNvPr id="0" name=""/>
        <dsp:cNvSpPr/>
      </dsp:nvSpPr>
      <dsp:spPr>
        <a:xfrm>
          <a:off x="0" y="1202534"/>
          <a:ext cx="6713552" cy="52767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Customers</a:t>
          </a:r>
        </a:p>
      </dsp:txBody>
      <dsp:txXfrm>
        <a:off x="25759" y="1228293"/>
        <a:ext cx="6662034" cy="476152"/>
      </dsp:txXfrm>
    </dsp:sp>
    <dsp:sp modelId="{486651E6-672C-4332-97D9-D0F24ECB18F6}">
      <dsp:nvSpPr>
        <dsp:cNvPr id="0" name=""/>
        <dsp:cNvSpPr/>
      </dsp:nvSpPr>
      <dsp:spPr>
        <a:xfrm>
          <a:off x="0" y="1793565"/>
          <a:ext cx="6713552" cy="527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Measurement, Analysis, and Knowledge Management</a:t>
          </a:r>
        </a:p>
      </dsp:txBody>
      <dsp:txXfrm>
        <a:off x="25759" y="1819324"/>
        <a:ext cx="6662034" cy="476152"/>
      </dsp:txXfrm>
    </dsp:sp>
    <dsp:sp modelId="{30EE556D-66C8-4E49-B324-A4269C4BC256}">
      <dsp:nvSpPr>
        <dsp:cNvPr id="0" name=""/>
        <dsp:cNvSpPr/>
      </dsp:nvSpPr>
      <dsp:spPr>
        <a:xfrm>
          <a:off x="0" y="2384595"/>
          <a:ext cx="6713552" cy="52767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Workforce</a:t>
          </a:r>
        </a:p>
      </dsp:txBody>
      <dsp:txXfrm>
        <a:off x="25759" y="2410354"/>
        <a:ext cx="6662034" cy="476152"/>
      </dsp:txXfrm>
    </dsp:sp>
    <dsp:sp modelId="{833EBA93-E368-4369-8744-AF42118FEB24}">
      <dsp:nvSpPr>
        <dsp:cNvPr id="0" name=""/>
        <dsp:cNvSpPr/>
      </dsp:nvSpPr>
      <dsp:spPr>
        <a:xfrm>
          <a:off x="0" y="2975625"/>
          <a:ext cx="6713552"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Operations</a:t>
          </a:r>
        </a:p>
      </dsp:txBody>
      <dsp:txXfrm>
        <a:off x="25759" y="3001384"/>
        <a:ext cx="6662034" cy="476152"/>
      </dsp:txXfrm>
    </dsp:sp>
    <dsp:sp modelId="{E2BB1B3D-4550-4474-82FD-33C9F3B45200}">
      <dsp:nvSpPr>
        <dsp:cNvPr id="0" name=""/>
        <dsp:cNvSpPr/>
      </dsp:nvSpPr>
      <dsp:spPr>
        <a:xfrm>
          <a:off x="0" y="3566655"/>
          <a:ext cx="6713552" cy="52767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Results</a:t>
          </a:r>
        </a:p>
      </dsp:txBody>
      <dsp:txXfrm>
        <a:off x="25759" y="3592414"/>
        <a:ext cx="6662034" cy="476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D9E5F-3545-4B56-84CE-DCE419555FC6}">
      <dsp:nvSpPr>
        <dsp:cNvPr id="0" name=""/>
        <dsp:cNvSpPr/>
      </dsp:nvSpPr>
      <dsp:spPr>
        <a:xfrm>
          <a:off x="2923" y="180813"/>
          <a:ext cx="2850688" cy="6954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i="0" kern="1200"/>
            <a:t>SNCC Long-Stay Residents</a:t>
          </a:r>
          <a:endParaRPr lang="en-US" sz="1900" kern="1200"/>
        </a:p>
      </dsp:txBody>
      <dsp:txXfrm>
        <a:off x="2923" y="180813"/>
        <a:ext cx="2850688" cy="695468"/>
      </dsp:txXfrm>
    </dsp:sp>
    <dsp:sp modelId="{41DA3E9D-4847-48B1-AC6E-7DEDB41ECC2F}">
      <dsp:nvSpPr>
        <dsp:cNvPr id="0" name=""/>
        <dsp:cNvSpPr/>
      </dsp:nvSpPr>
      <dsp:spPr>
        <a:xfrm>
          <a:off x="2923" y="876281"/>
          <a:ext cx="2850688" cy="33371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a:t>In recommending this facility to your friends and family, how would you rate it overall?</a:t>
          </a:r>
          <a:endParaRPr lang="en-US" sz="1900" kern="1200"/>
        </a:p>
        <a:p>
          <a:pPr marL="171450" lvl="1" indent="-171450" algn="l" defTabSz="844550">
            <a:lnSpc>
              <a:spcPct val="90000"/>
            </a:lnSpc>
            <a:spcBef>
              <a:spcPct val="0"/>
            </a:spcBef>
            <a:spcAft>
              <a:spcPct val="15000"/>
            </a:spcAft>
            <a:buChar char="•"/>
          </a:pPr>
          <a:r>
            <a:rPr lang="en-US" sz="1900" b="0" i="0" kern="1200"/>
            <a:t>Overall, how would you rate the staff?</a:t>
          </a:r>
          <a:endParaRPr lang="en-US" sz="1900" kern="1200"/>
        </a:p>
        <a:p>
          <a:pPr marL="171450" lvl="1" indent="-171450" algn="l" defTabSz="844550">
            <a:lnSpc>
              <a:spcPct val="90000"/>
            </a:lnSpc>
            <a:spcBef>
              <a:spcPct val="0"/>
            </a:spcBef>
            <a:spcAft>
              <a:spcPct val="15000"/>
            </a:spcAft>
            <a:buChar char="•"/>
          </a:pPr>
          <a:r>
            <a:rPr lang="en-US" sz="1900" b="0" i="0" kern="1200"/>
            <a:t>How would you rate the care you receive?</a:t>
          </a:r>
          <a:endParaRPr lang="en-US" sz="1900" kern="1200"/>
        </a:p>
      </dsp:txBody>
      <dsp:txXfrm>
        <a:off x="2923" y="876281"/>
        <a:ext cx="2850688" cy="3337105"/>
      </dsp:txXfrm>
    </dsp:sp>
    <dsp:sp modelId="{18FE4475-3707-48E8-8D10-B40039DBF311}">
      <dsp:nvSpPr>
        <dsp:cNvPr id="0" name=""/>
        <dsp:cNvSpPr/>
      </dsp:nvSpPr>
      <dsp:spPr>
        <a:xfrm>
          <a:off x="3252709" y="180813"/>
          <a:ext cx="2850688" cy="695468"/>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i="0" kern="1200"/>
            <a:t>SNCC Long-Stay Family</a:t>
          </a:r>
          <a:endParaRPr lang="en-US" sz="1900" kern="1200"/>
        </a:p>
      </dsp:txBody>
      <dsp:txXfrm>
        <a:off x="3252709" y="180813"/>
        <a:ext cx="2850688" cy="695468"/>
      </dsp:txXfrm>
    </dsp:sp>
    <dsp:sp modelId="{A27E45B3-9EBF-4FBE-ACBE-8A8BFB342DB7}">
      <dsp:nvSpPr>
        <dsp:cNvPr id="0" name=""/>
        <dsp:cNvSpPr/>
      </dsp:nvSpPr>
      <dsp:spPr>
        <a:xfrm>
          <a:off x="3252709" y="876281"/>
          <a:ext cx="2850688" cy="333710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a:t>In recommending this facility to your friends and family, how would you rate it overall?</a:t>
          </a:r>
          <a:endParaRPr lang="en-US" sz="1900" kern="1200"/>
        </a:p>
        <a:p>
          <a:pPr marL="171450" lvl="1" indent="-171450" algn="l" defTabSz="844550">
            <a:lnSpc>
              <a:spcPct val="90000"/>
            </a:lnSpc>
            <a:spcBef>
              <a:spcPct val="0"/>
            </a:spcBef>
            <a:spcAft>
              <a:spcPct val="15000"/>
            </a:spcAft>
            <a:buChar char="•"/>
          </a:pPr>
          <a:r>
            <a:rPr lang="en-US" sz="1900" b="0" i="0" kern="1200"/>
            <a:t>Overall, how would you rate the staff?</a:t>
          </a:r>
          <a:endParaRPr lang="en-US" sz="1900" kern="1200"/>
        </a:p>
        <a:p>
          <a:pPr marL="171450" lvl="1" indent="-171450" algn="l" defTabSz="844550">
            <a:lnSpc>
              <a:spcPct val="90000"/>
            </a:lnSpc>
            <a:spcBef>
              <a:spcPct val="0"/>
            </a:spcBef>
            <a:spcAft>
              <a:spcPct val="15000"/>
            </a:spcAft>
            <a:buChar char="•"/>
          </a:pPr>
          <a:r>
            <a:rPr lang="en-US" sz="1900" b="0" i="0" kern="1200"/>
            <a:t>How would you rate the care your family member receives?</a:t>
          </a:r>
          <a:endParaRPr lang="en-US" sz="1900" kern="1200"/>
        </a:p>
      </dsp:txBody>
      <dsp:txXfrm>
        <a:off x="3252709" y="876281"/>
        <a:ext cx="2850688" cy="3337105"/>
      </dsp:txXfrm>
    </dsp:sp>
    <dsp:sp modelId="{044B6FF6-5E40-4B1E-B377-3F4F7F8C2074}">
      <dsp:nvSpPr>
        <dsp:cNvPr id="0" name=""/>
        <dsp:cNvSpPr/>
      </dsp:nvSpPr>
      <dsp:spPr>
        <a:xfrm>
          <a:off x="6502494" y="180813"/>
          <a:ext cx="2850688" cy="695468"/>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i="0" kern="1200"/>
            <a:t>SNCC Short-Stay Discharge</a:t>
          </a:r>
          <a:endParaRPr lang="en-US" sz="1900" kern="1200"/>
        </a:p>
      </dsp:txBody>
      <dsp:txXfrm>
        <a:off x="6502494" y="180813"/>
        <a:ext cx="2850688" cy="695468"/>
      </dsp:txXfrm>
    </dsp:sp>
    <dsp:sp modelId="{E5ED7FA5-C76A-44DE-AA50-1053BC00F8C6}">
      <dsp:nvSpPr>
        <dsp:cNvPr id="0" name=""/>
        <dsp:cNvSpPr/>
      </dsp:nvSpPr>
      <dsp:spPr>
        <a:xfrm>
          <a:off x="6502494" y="876281"/>
          <a:ext cx="2850688" cy="333710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a:t>In recommending this facility to your friends and family, how would you rate it overall?</a:t>
          </a:r>
          <a:endParaRPr lang="en-US" sz="1900" kern="1200"/>
        </a:p>
        <a:p>
          <a:pPr marL="171450" lvl="1" indent="-171450" algn="l" defTabSz="844550">
            <a:lnSpc>
              <a:spcPct val="90000"/>
            </a:lnSpc>
            <a:spcBef>
              <a:spcPct val="0"/>
            </a:spcBef>
            <a:spcAft>
              <a:spcPct val="15000"/>
            </a:spcAft>
            <a:buChar char="•"/>
          </a:pPr>
          <a:r>
            <a:rPr lang="en-US" sz="1900" b="0" i="0" kern="1200"/>
            <a:t>Overall, how would you rate the staff?</a:t>
          </a:r>
          <a:endParaRPr lang="en-US" sz="1900" kern="1200"/>
        </a:p>
        <a:p>
          <a:pPr marL="171450" lvl="1" indent="-171450" algn="l" defTabSz="844550">
            <a:lnSpc>
              <a:spcPct val="90000"/>
            </a:lnSpc>
            <a:spcBef>
              <a:spcPct val="0"/>
            </a:spcBef>
            <a:spcAft>
              <a:spcPct val="15000"/>
            </a:spcAft>
            <a:buChar char="•"/>
          </a:pPr>
          <a:r>
            <a:rPr lang="en-US" sz="1900" b="0" i="0" kern="1200"/>
            <a:t>How would you rate the care you receive?</a:t>
          </a:r>
          <a:endParaRPr lang="en-US" sz="1900" kern="1200"/>
        </a:p>
        <a:p>
          <a:pPr marL="171450" lvl="1" indent="-171450" algn="l" defTabSz="844550">
            <a:lnSpc>
              <a:spcPct val="90000"/>
            </a:lnSpc>
            <a:spcBef>
              <a:spcPct val="0"/>
            </a:spcBef>
            <a:spcAft>
              <a:spcPct val="15000"/>
            </a:spcAft>
            <a:buChar char="•"/>
          </a:pPr>
          <a:r>
            <a:rPr lang="en-US" sz="1900" b="0" i="0" kern="1200"/>
            <a:t>How would you rate how well your discharge needs were met?</a:t>
          </a:r>
          <a:endParaRPr lang="en-US" sz="1900" kern="1200"/>
        </a:p>
      </dsp:txBody>
      <dsp:txXfrm>
        <a:off x="6502494" y="876281"/>
        <a:ext cx="2850688" cy="33371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B0730-B3B1-4020-980A-AF5B45671E98}">
      <dsp:nvSpPr>
        <dsp:cNvPr id="0" name=""/>
        <dsp:cNvSpPr/>
      </dsp:nvSpPr>
      <dsp:spPr>
        <a:xfrm>
          <a:off x="0" y="118628"/>
          <a:ext cx="626364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Pinnacle</a:t>
          </a:r>
        </a:p>
      </dsp:txBody>
      <dsp:txXfrm>
        <a:off x="21075" y="139703"/>
        <a:ext cx="6221490" cy="389580"/>
      </dsp:txXfrm>
    </dsp:sp>
    <dsp:sp modelId="{0FC11F4D-43FC-4D6E-B9D8-BD7DE6147BE6}">
      <dsp:nvSpPr>
        <dsp:cNvPr id="0" name=""/>
        <dsp:cNvSpPr/>
      </dsp:nvSpPr>
      <dsp:spPr>
        <a:xfrm>
          <a:off x="0" y="602198"/>
          <a:ext cx="6263640" cy="431730"/>
        </a:xfrm>
        <a:prstGeom prst="round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MyInnerview</a:t>
          </a:r>
        </a:p>
      </dsp:txBody>
      <dsp:txXfrm>
        <a:off x="21075" y="623273"/>
        <a:ext cx="6221490" cy="389580"/>
      </dsp:txXfrm>
    </dsp:sp>
    <dsp:sp modelId="{F8E0A8B5-0098-44A8-99B9-B09C6D6D2B86}">
      <dsp:nvSpPr>
        <dsp:cNvPr id="0" name=""/>
        <dsp:cNvSpPr/>
      </dsp:nvSpPr>
      <dsp:spPr>
        <a:xfrm>
          <a:off x="0" y="1085768"/>
          <a:ext cx="6263640" cy="43173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CoreQ</a:t>
          </a:r>
        </a:p>
      </dsp:txBody>
      <dsp:txXfrm>
        <a:off x="21075" y="1106843"/>
        <a:ext cx="6221490" cy="389580"/>
      </dsp:txXfrm>
    </dsp:sp>
    <dsp:sp modelId="{8BBF691A-8307-4FAD-9992-CA48E51CAC0C}">
      <dsp:nvSpPr>
        <dsp:cNvPr id="0" name=""/>
        <dsp:cNvSpPr/>
      </dsp:nvSpPr>
      <dsp:spPr>
        <a:xfrm>
          <a:off x="0" y="1569338"/>
          <a:ext cx="6263640" cy="431730"/>
        </a:xfrm>
        <a:prstGeom prst="round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Reputation.com</a:t>
          </a:r>
        </a:p>
      </dsp:txBody>
      <dsp:txXfrm>
        <a:off x="21075" y="1590413"/>
        <a:ext cx="6221490" cy="389580"/>
      </dsp:txXfrm>
    </dsp:sp>
    <dsp:sp modelId="{C141E824-AB2C-43EE-AE31-7E7D39229308}">
      <dsp:nvSpPr>
        <dsp:cNvPr id="0" name=""/>
        <dsp:cNvSpPr/>
      </dsp:nvSpPr>
      <dsp:spPr>
        <a:xfrm>
          <a:off x="0" y="2052908"/>
          <a:ext cx="6263640" cy="43173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Activated Insights</a:t>
          </a:r>
        </a:p>
      </dsp:txBody>
      <dsp:txXfrm>
        <a:off x="21075" y="2073983"/>
        <a:ext cx="6221490" cy="389580"/>
      </dsp:txXfrm>
    </dsp:sp>
    <dsp:sp modelId="{9B56F1B5-2069-4914-B828-6425D42C1899}">
      <dsp:nvSpPr>
        <dsp:cNvPr id="0" name=""/>
        <dsp:cNvSpPr/>
      </dsp:nvSpPr>
      <dsp:spPr>
        <a:xfrm>
          <a:off x="0" y="2536478"/>
          <a:ext cx="6263640" cy="4317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Align</a:t>
          </a:r>
        </a:p>
      </dsp:txBody>
      <dsp:txXfrm>
        <a:off x="21075" y="2557553"/>
        <a:ext cx="6221490" cy="389580"/>
      </dsp:txXfrm>
    </dsp:sp>
    <dsp:sp modelId="{AD19D605-1F23-420B-86D3-B21041760175}">
      <dsp:nvSpPr>
        <dsp:cNvPr id="0" name=""/>
        <dsp:cNvSpPr/>
      </dsp:nvSpPr>
      <dsp:spPr>
        <a:xfrm>
          <a:off x="0" y="3020048"/>
          <a:ext cx="6263640" cy="43173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Care Analytics</a:t>
          </a:r>
        </a:p>
      </dsp:txBody>
      <dsp:txXfrm>
        <a:off x="21075" y="3041123"/>
        <a:ext cx="6221490" cy="389580"/>
      </dsp:txXfrm>
    </dsp:sp>
    <dsp:sp modelId="{848880D2-D699-4824-B820-4D2DB7CF3690}">
      <dsp:nvSpPr>
        <dsp:cNvPr id="0" name=""/>
        <dsp:cNvSpPr/>
      </dsp:nvSpPr>
      <dsp:spPr>
        <a:xfrm>
          <a:off x="0" y="3503618"/>
          <a:ext cx="6263640" cy="431730"/>
        </a:xfrm>
        <a:prstGeom prst="round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NRC Health</a:t>
          </a:r>
        </a:p>
      </dsp:txBody>
      <dsp:txXfrm>
        <a:off x="21075" y="3524693"/>
        <a:ext cx="6221490" cy="389580"/>
      </dsp:txXfrm>
    </dsp:sp>
    <dsp:sp modelId="{A5782631-7C49-47F4-837C-481AC5C3B4F2}">
      <dsp:nvSpPr>
        <dsp:cNvPr id="0" name=""/>
        <dsp:cNvSpPr/>
      </dsp:nvSpPr>
      <dsp:spPr>
        <a:xfrm>
          <a:off x="0" y="3987188"/>
          <a:ext cx="6263640" cy="43173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Senior Living Alliance</a:t>
          </a:r>
        </a:p>
      </dsp:txBody>
      <dsp:txXfrm>
        <a:off x="21075" y="4008263"/>
        <a:ext cx="6221490" cy="389580"/>
      </dsp:txXfrm>
    </dsp:sp>
    <dsp:sp modelId="{55BEB88C-259F-4FBA-B99E-8EB01C38D255}">
      <dsp:nvSpPr>
        <dsp:cNvPr id="0" name=""/>
        <dsp:cNvSpPr/>
      </dsp:nvSpPr>
      <dsp:spPr>
        <a:xfrm>
          <a:off x="0" y="4470759"/>
          <a:ext cx="6263640" cy="431730"/>
        </a:xfrm>
        <a:prstGeom prst="round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Your Solutions</a:t>
          </a:r>
        </a:p>
      </dsp:txBody>
      <dsp:txXfrm>
        <a:off x="21075" y="4491834"/>
        <a:ext cx="6221490" cy="389580"/>
      </dsp:txXfrm>
    </dsp:sp>
    <dsp:sp modelId="{BFBAD211-B0B7-47F1-A987-7F15A882AD51}">
      <dsp:nvSpPr>
        <dsp:cNvPr id="0" name=""/>
        <dsp:cNvSpPr/>
      </dsp:nvSpPr>
      <dsp:spPr>
        <a:xfrm>
          <a:off x="0" y="4954329"/>
          <a:ext cx="6263640" cy="43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And Many More!</a:t>
          </a:r>
        </a:p>
      </dsp:txBody>
      <dsp:txXfrm>
        <a:off x="21075" y="4975404"/>
        <a:ext cx="6221490" cy="3895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E3951-306D-4F2B-9230-85A9FC712E48}">
      <dsp:nvSpPr>
        <dsp:cNvPr id="0" name=""/>
        <dsp:cNvSpPr/>
      </dsp:nvSpPr>
      <dsp:spPr>
        <a:xfrm>
          <a:off x="0" y="2626280"/>
          <a:ext cx="6489509"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0572F2F-FEE6-4646-B139-F3C587E1DFBB}">
      <dsp:nvSpPr>
        <dsp:cNvPr id="0" name=""/>
        <dsp:cNvSpPr/>
      </dsp:nvSpPr>
      <dsp:spPr>
        <a:xfrm rot="8100000">
          <a:off x="75499" y="626471"/>
          <a:ext cx="343835" cy="343835"/>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FA78C-B069-41AF-B3C3-8746F6AA5B2E}">
      <dsp:nvSpPr>
        <dsp:cNvPr id="0" name=""/>
        <dsp:cNvSpPr/>
      </dsp:nvSpPr>
      <dsp:spPr>
        <a:xfrm>
          <a:off x="113697" y="664668"/>
          <a:ext cx="267440" cy="2674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64AC6A-46B7-419D-9070-3324E258F0F6}">
      <dsp:nvSpPr>
        <dsp:cNvPr id="0" name=""/>
        <dsp:cNvSpPr/>
      </dsp:nvSpPr>
      <dsp:spPr>
        <a:xfrm>
          <a:off x="490545" y="1071522"/>
          <a:ext cx="1375513" cy="155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2024 Quality Award Program year begins and applications available</a:t>
          </a:r>
        </a:p>
      </dsp:txBody>
      <dsp:txXfrm>
        <a:off x="490545" y="1071522"/>
        <a:ext cx="1375513" cy="1554758"/>
      </dsp:txXfrm>
    </dsp:sp>
    <dsp:sp modelId="{7BF1DDBD-5470-4AE7-A6E0-3EE9BCEE7AC1}">
      <dsp:nvSpPr>
        <dsp:cNvPr id="0" name=""/>
        <dsp:cNvSpPr/>
      </dsp:nvSpPr>
      <dsp:spPr>
        <a:xfrm>
          <a:off x="490545" y="525256"/>
          <a:ext cx="1375513" cy="54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June 27</a:t>
          </a:r>
        </a:p>
      </dsp:txBody>
      <dsp:txXfrm>
        <a:off x="490545" y="525256"/>
        <a:ext cx="1375513" cy="546266"/>
      </dsp:txXfrm>
    </dsp:sp>
    <dsp:sp modelId="{4923C30A-6CF7-4072-9BF8-3C546E54305B}">
      <dsp:nvSpPr>
        <dsp:cNvPr id="0" name=""/>
        <dsp:cNvSpPr/>
      </dsp:nvSpPr>
      <dsp:spPr>
        <a:xfrm>
          <a:off x="247417" y="1071522"/>
          <a:ext cx="0" cy="155475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F8E5243-5AC4-4B40-8881-5CE28B907202}">
      <dsp:nvSpPr>
        <dsp:cNvPr id="0" name=""/>
        <dsp:cNvSpPr/>
      </dsp:nvSpPr>
      <dsp:spPr>
        <a:xfrm>
          <a:off x="233659" y="2577116"/>
          <a:ext cx="87526" cy="98327"/>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33D2A-EF80-41FB-B62F-0788007C422C}">
      <dsp:nvSpPr>
        <dsp:cNvPr id="0" name=""/>
        <dsp:cNvSpPr/>
      </dsp:nvSpPr>
      <dsp:spPr>
        <a:xfrm rot="18900000">
          <a:off x="999332" y="4282254"/>
          <a:ext cx="343835" cy="343835"/>
        </a:xfrm>
        <a:prstGeom prst="teardrop">
          <a:avLst>
            <a:gd name="adj" fmla="val 11500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406B92-2743-4C7E-B185-0EB8F2622970}">
      <dsp:nvSpPr>
        <dsp:cNvPr id="0" name=""/>
        <dsp:cNvSpPr/>
      </dsp:nvSpPr>
      <dsp:spPr>
        <a:xfrm>
          <a:off x="1037529" y="4320451"/>
          <a:ext cx="267440" cy="2674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7FFA8B-BBC3-4866-A135-E81E6C87487F}">
      <dsp:nvSpPr>
        <dsp:cNvPr id="0" name=""/>
        <dsp:cNvSpPr/>
      </dsp:nvSpPr>
      <dsp:spPr>
        <a:xfrm>
          <a:off x="1414377" y="2626280"/>
          <a:ext cx="1375513" cy="155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Intent to Apply (ITA) opens and Examiner applications available</a:t>
          </a:r>
        </a:p>
      </dsp:txBody>
      <dsp:txXfrm>
        <a:off x="1414377" y="2626280"/>
        <a:ext cx="1375513" cy="1554758"/>
      </dsp:txXfrm>
    </dsp:sp>
    <dsp:sp modelId="{53963C79-B049-4A59-86B3-1803E92BB19F}">
      <dsp:nvSpPr>
        <dsp:cNvPr id="0" name=""/>
        <dsp:cNvSpPr/>
      </dsp:nvSpPr>
      <dsp:spPr>
        <a:xfrm>
          <a:off x="1414377" y="4181038"/>
          <a:ext cx="1375513" cy="54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August </a:t>
          </a:r>
        </a:p>
      </dsp:txBody>
      <dsp:txXfrm>
        <a:off x="1414377" y="4181038"/>
        <a:ext cx="1375513" cy="546266"/>
      </dsp:txXfrm>
    </dsp:sp>
    <dsp:sp modelId="{A683C46F-514D-47D6-9DB2-7BE91F6730FE}">
      <dsp:nvSpPr>
        <dsp:cNvPr id="0" name=""/>
        <dsp:cNvSpPr/>
      </dsp:nvSpPr>
      <dsp:spPr>
        <a:xfrm>
          <a:off x="1171249" y="2626280"/>
          <a:ext cx="0" cy="1554758"/>
        </a:xfrm>
        <a:prstGeom prst="line">
          <a:avLst/>
        </a:prstGeom>
        <a:noFill/>
        <a:ln w="12700" cap="flat" cmpd="sng" algn="ctr">
          <a:solidFill>
            <a:schemeClr val="accent5">
              <a:hueOff val="-1351709"/>
              <a:satOff val="-3484"/>
              <a:lumOff val="-2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8D3DEFF5-166D-4D7C-872C-E213DB13F6D8}">
      <dsp:nvSpPr>
        <dsp:cNvPr id="0" name=""/>
        <dsp:cNvSpPr/>
      </dsp:nvSpPr>
      <dsp:spPr>
        <a:xfrm>
          <a:off x="1157491" y="2577116"/>
          <a:ext cx="87526" cy="98327"/>
        </a:xfrm>
        <a:prstGeom prst="ellipse">
          <a:avLst/>
        </a:prstGeom>
        <a:solidFill>
          <a:schemeClr val="accent5">
            <a:hueOff val="-1351709"/>
            <a:satOff val="-3484"/>
            <a:lumOff val="-2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AF5D8-1152-4DFE-B210-5F78A51DA3CC}">
      <dsp:nvSpPr>
        <dsp:cNvPr id="0" name=""/>
        <dsp:cNvSpPr/>
      </dsp:nvSpPr>
      <dsp:spPr>
        <a:xfrm rot="8100000">
          <a:off x="1923164" y="626471"/>
          <a:ext cx="343835" cy="343835"/>
        </a:xfrm>
        <a:prstGeom prst="teardrop">
          <a:avLst>
            <a:gd name="adj" fmla="val 11500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3318-A80A-457C-9D16-65CBF846D2B0}">
      <dsp:nvSpPr>
        <dsp:cNvPr id="0" name=""/>
        <dsp:cNvSpPr/>
      </dsp:nvSpPr>
      <dsp:spPr>
        <a:xfrm>
          <a:off x="1961361" y="664668"/>
          <a:ext cx="267440" cy="2674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2AB52A1-11F9-45F9-B7AB-4CCC40BFDD3B}">
      <dsp:nvSpPr>
        <dsp:cNvPr id="0" name=""/>
        <dsp:cNvSpPr/>
      </dsp:nvSpPr>
      <dsp:spPr>
        <a:xfrm>
          <a:off x="2338210" y="1071522"/>
          <a:ext cx="1375513" cy="155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​2023 Quality Award Ceremony and Celebration at the AHCA/NCAL Convention in Denver, CO</a:t>
          </a:r>
        </a:p>
      </dsp:txBody>
      <dsp:txXfrm>
        <a:off x="2338210" y="1071522"/>
        <a:ext cx="1375513" cy="1554758"/>
      </dsp:txXfrm>
    </dsp:sp>
    <dsp:sp modelId="{59FDB4A8-E82A-4F32-9E7E-F10C0D7F9CA5}">
      <dsp:nvSpPr>
        <dsp:cNvPr id="0" name=""/>
        <dsp:cNvSpPr/>
      </dsp:nvSpPr>
      <dsp:spPr>
        <a:xfrm>
          <a:off x="2338210" y="525256"/>
          <a:ext cx="1375513" cy="54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October 3</a:t>
          </a:r>
        </a:p>
      </dsp:txBody>
      <dsp:txXfrm>
        <a:off x="2338210" y="525256"/>
        <a:ext cx="1375513" cy="546266"/>
      </dsp:txXfrm>
    </dsp:sp>
    <dsp:sp modelId="{6372363D-84D4-47AD-80B1-59E81612678F}">
      <dsp:nvSpPr>
        <dsp:cNvPr id="0" name=""/>
        <dsp:cNvSpPr/>
      </dsp:nvSpPr>
      <dsp:spPr>
        <a:xfrm>
          <a:off x="2095082" y="1071522"/>
          <a:ext cx="0" cy="1554758"/>
        </a:xfrm>
        <a:prstGeom prst="line">
          <a:avLst/>
        </a:prstGeom>
        <a:noFill/>
        <a:ln w="12700" cap="flat" cmpd="sng" algn="ctr">
          <a:solidFill>
            <a:schemeClr val="accent5">
              <a:hueOff val="-2703417"/>
              <a:satOff val="-6968"/>
              <a:lumOff val="-4706"/>
              <a:alphaOff val="0"/>
            </a:schemeClr>
          </a:solidFill>
          <a:prstDash val="dash"/>
          <a:miter lim="800000"/>
        </a:ln>
        <a:effectLst/>
      </dsp:spPr>
      <dsp:style>
        <a:lnRef idx="1">
          <a:scrgbClr r="0" g="0" b="0"/>
        </a:lnRef>
        <a:fillRef idx="0">
          <a:scrgbClr r="0" g="0" b="0"/>
        </a:fillRef>
        <a:effectRef idx="0">
          <a:scrgbClr r="0" g="0" b="0"/>
        </a:effectRef>
        <a:fontRef idx="minor"/>
      </dsp:style>
    </dsp:sp>
    <dsp:sp modelId="{D51BD918-33B9-49DB-A170-1AAE775BE8C6}">
      <dsp:nvSpPr>
        <dsp:cNvPr id="0" name=""/>
        <dsp:cNvSpPr/>
      </dsp:nvSpPr>
      <dsp:spPr>
        <a:xfrm>
          <a:off x="2081324" y="2577116"/>
          <a:ext cx="87526" cy="98327"/>
        </a:xfrm>
        <a:prstGeom prst="ellipse">
          <a:avLst/>
        </a:prstGeom>
        <a:solidFill>
          <a:schemeClr val="accent5">
            <a:hueOff val="-2703417"/>
            <a:satOff val="-6968"/>
            <a:lumOff val="-470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D78DA-4B7F-4B5B-B278-1CC5275512E5}">
      <dsp:nvSpPr>
        <dsp:cNvPr id="0" name=""/>
        <dsp:cNvSpPr/>
      </dsp:nvSpPr>
      <dsp:spPr>
        <a:xfrm rot="18900000">
          <a:off x="2846997" y="4282254"/>
          <a:ext cx="343835" cy="343835"/>
        </a:xfrm>
        <a:prstGeom prst="teardrop">
          <a:avLst>
            <a:gd name="adj" fmla="val 11500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005A4-A701-40BE-9A7E-A3CE38CABEF0}">
      <dsp:nvSpPr>
        <dsp:cNvPr id="0" name=""/>
        <dsp:cNvSpPr/>
      </dsp:nvSpPr>
      <dsp:spPr>
        <a:xfrm>
          <a:off x="2885194" y="4320451"/>
          <a:ext cx="267440" cy="2674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C1A950-FDF2-4E04-A909-9BCCD6724550}">
      <dsp:nvSpPr>
        <dsp:cNvPr id="0" name=""/>
        <dsp:cNvSpPr/>
      </dsp:nvSpPr>
      <dsp:spPr>
        <a:xfrm>
          <a:off x="3262042" y="2626280"/>
          <a:ext cx="1375513" cy="155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ITA deadline</a:t>
          </a:r>
        </a:p>
      </dsp:txBody>
      <dsp:txXfrm>
        <a:off x="3262042" y="2626280"/>
        <a:ext cx="1375513" cy="1554758"/>
      </dsp:txXfrm>
    </dsp:sp>
    <dsp:sp modelId="{4C0B32E8-0A8C-414C-BE8A-D06A9DE781F3}">
      <dsp:nvSpPr>
        <dsp:cNvPr id="0" name=""/>
        <dsp:cNvSpPr/>
      </dsp:nvSpPr>
      <dsp:spPr>
        <a:xfrm>
          <a:off x="3262042" y="4181038"/>
          <a:ext cx="1375513" cy="54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November 16</a:t>
          </a:r>
        </a:p>
      </dsp:txBody>
      <dsp:txXfrm>
        <a:off x="3262042" y="4181038"/>
        <a:ext cx="1375513" cy="546266"/>
      </dsp:txXfrm>
    </dsp:sp>
    <dsp:sp modelId="{008884FE-66B7-4E2B-8768-ADC47DD88208}">
      <dsp:nvSpPr>
        <dsp:cNvPr id="0" name=""/>
        <dsp:cNvSpPr/>
      </dsp:nvSpPr>
      <dsp:spPr>
        <a:xfrm>
          <a:off x="3018914" y="2626280"/>
          <a:ext cx="0" cy="1554758"/>
        </a:xfrm>
        <a:prstGeom prst="line">
          <a:avLst/>
        </a:prstGeom>
        <a:noFill/>
        <a:ln w="12700" cap="flat" cmpd="sng" algn="ctr">
          <a:solidFill>
            <a:schemeClr val="accent5">
              <a:hueOff val="-4055126"/>
              <a:satOff val="-10451"/>
              <a:lumOff val="-7059"/>
              <a:alphaOff val="0"/>
            </a:schemeClr>
          </a:solidFill>
          <a:prstDash val="dash"/>
          <a:miter lim="800000"/>
        </a:ln>
        <a:effectLst/>
      </dsp:spPr>
      <dsp:style>
        <a:lnRef idx="1">
          <a:scrgbClr r="0" g="0" b="0"/>
        </a:lnRef>
        <a:fillRef idx="0">
          <a:scrgbClr r="0" g="0" b="0"/>
        </a:fillRef>
        <a:effectRef idx="0">
          <a:scrgbClr r="0" g="0" b="0"/>
        </a:effectRef>
        <a:fontRef idx="minor"/>
      </dsp:style>
    </dsp:sp>
    <dsp:sp modelId="{6F3433FE-3477-4829-A389-87042D38CBBA}">
      <dsp:nvSpPr>
        <dsp:cNvPr id="0" name=""/>
        <dsp:cNvSpPr/>
      </dsp:nvSpPr>
      <dsp:spPr>
        <a:xfrm>
          <a:off x="3005156" y="2577116"/>
          <a:ext cx="87526" cy="98327"/>
        </a:xfrm>
        <a:prstGeom prst="ellipse">
          <a:avLst/>
        </a:prstGeom>
        <a:solidFill>
          <a:schemeClr val="accent5">
            <a:hueOff val="-4055126"/>
            <a:satOff val="-10451"/>
            <a:lumOff val="-705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98771-6F43-4694-BF79-8C9730FFE791}">
      <dsp:nvSpPr>
        <dsp:cNvPr id="0" name=""/>
        <dsp:cNvSpPr/>
      </dsp:nvSpPr>
      <dsp:spPr>
        <a:xfrm rot="8100000">
          <a:off x="3770829" y="626471"/>
          <a:ext cx="343835" cy="343835"/>
        </a:xfrm>
        <a:prstGeom prst="teardrop">
          <a:avLst>
            <a:gd name="adj" fmla="val 11500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477B9-CE08-48CF-B670-8472CAA76B31}">
      <dsp:nvSpPr>
        <dsp:cNvPr id="0" name=""/>
        <dsp:cNvSpPr/>
      </dsp:nvSpPr>
      <dsp:spPr>
        <a:xfrm>
          <a:off x="3809026" y="664668"/>
          <a:ext cx="267440" cy="2674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0DB4C5-4A47-478E-A6DD-546B8BA4FB25}">
      <dsp:nvSpPr>
        <dsp:cNvPr id="0" name=""/>
        <dsp:cNvSpPr/>
      </dsp:nvSpPr>
      <dsp:spPr>
        <a:xfrm>
          <a:off x="4185875" y="1071522"/>
          <a:ext cx="1375513" cy="155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Application Deadline</a:t>
          </a:r>
        </a:p>
      </dsp:txBody>
      <dsp:txXfrm>
        <a:off x="4185875" y="1071522"/>
        <a:ext cx="1375513" cy="1554758"/>
      </dsp:txXfrm>
    </dsp:sp>
    <dsp:sp modelId="{32AE783E-17C1-4470-8B3E-B37D767E5C48}">
      <dsp:nvSpPr>
        <dsp:cNvPr id="0" name=""/>
        <dsp:cNvSpPr/>
      </dsp:nvSpPr>
      <dsp:spPr>
        <a:xfrm>
          <a:off x="4185875" y="525256"/>
          <a:ext cx="1375513" cy="54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January 25, 2024</a:t>
          </a:r>
        </a:p>
      </dsp:txBody>
      <dsp:txXfrm>
        <a:off x="4185875" y="525256"/>
        <a:ext cx="1375513" cy="546266"/>
      </dsp:txXfrm>
    </dsp:sp>
    <dsp:sp modelId="{58DB6B81-36CF-4F5C-9114-675DC7CA6CB5}">
      <dsp:nvSpPr>
        <dsp:cNvPr id="0" name=""/>
        <dsp:cNvSpPr/>
      </dsp:nvSpPr>
      <dsp:spPr>
        <a:xfrm>
          <a:off x="3942747" y="1071522"/>
          <a:ext cx="0" cy="1554758"/>
        </a:xfrm>
        <a:prstGeom prst="line">
          <a:avLst/>
        </a:prstGeom>
        <a:noFill/>
        <a:ln w="12700" cap="flat" cmpd="sng" algn="ctr">
          <a:solidFill>
            <a:schemeClr val="accent5">
              <a:hueOff val="-5406834"/>
              <a:satOff val="-13935"/>
              <a:lumOff val="-9412"/>
              <a:alphaOff val="0"/>
            </a:schemeClr>
          </a:solidFill>
          <a:prstDash val="dash"/>
          <a:miter lim="800000"/>
        </a:ln>
        <a:effectLst/>
      </dsp:spPr>
      <dsp:style>
        <a:lnRef idx="1">
          <a:scrgbClr r="0" g="0" b="0"/>
        </a:lnRef>
        <a:fillRef idx="0">
          <a:scrgbClr r="0" g="0" b="0"/>
        </a:fillRef>
        <a:effectRef idx="0">
          <a:scrgbClr r="0" g="0" b="0"/>
        </a:effectRef>
        <a:fontRef idx="minor"/>
      </dsp:style>
    </dsp:sp>
    <dsp:sp modelId="{88C84AE1-C7E7-4EB3-98DD-6DA0B6913CBD}">
      <dsp:nvSpPr>
        <dsp:cNvPr id="0" name=""/>
        <dsp:cNvSpPr/>
      </dsp:nvSpPr>
      <dsp:spPr>
        <a:xfrm>
          <a:off x="3928988" y="2577116"/>
          <a:ext cx="87526" cy="98327"/>
        </a:xfrm>
        <a:prstGeom prst="ellipse">
          <a:avLst/>
        </a:prstGeom>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2CFDE-FCC1-4E57-AA9E-B1D7E9CB2012}">
      <dsp:nvSpPr>
        <dsp:cNvPr id="0" name=""/>
        <dsp:cNvSpPr/>
      </dsp:nvSpPr>
      <dsp:spPr>
        <a:xfrm rot="18900000">
          <a:off x="4694661" y="4282254"/>
          <a:ext cx="343835" cy="343835"/>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4FBC7-BCEC-4FC1-9331-C7448508B836}">
      <dsp:nvSpPr>
        <dsp:cNvPr id="0" name=""/>
        <dsp:cNvSpPr/>
      </dsp:nvSpPr>
      <dsp:spPr>
        <a:xfrm>
          <a:off x="4732858" y="4320451"/>
          <a:ext cx="267440" cy="2674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F5B9CF-27F6-4C10-BD65-175293BB71E8}">
      <dsp:nvSpPr>
        <dsp:cNvPr id="0" name=""/>
        <dsp:cNvSpPr/>
      </dsp:nvSpPr>
      <dsp:spPr>
        <a:xfrm>
          <a:off x="5109707" y="2626280"/>
          <a:ext cx="1375513" cy="155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Bronze, Silver, and Gold Award Notifications</a:t>
          </a:r>
        </a:p>
      </dsp:txBody>
      <dsp:txXfrm>
        <a:off x="5109707" y="2626280"/>
        <a:ext cx="1375513" cy="1554758"/>
      </dsp:txXfrm>
    </dsp:sp>
    <dsp:sp modelId="{D6A7A163-9FFA-4717-8497-2B370589E205}">
      <dsp:nvSpPr>
        <dsp:cNvPr id="0" name=""/>
        <dsp:cNvSpPr/>
      </dsp:nvSpPr>
      <dsp:spPr>
        <a:xfrm>
          <a:off x="5109707" y="4181038"/>
          <a:ext cx="1375513" cy="54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Summer 2024</a:t>
          </a:r>
        </a:p>
      </dsp:txBody>
      <dsp:txXfrm>
        <a:off x="5109707" y="4181038"/>
        <a:ext cx="1375513" cy="546266"/>
      </dsp:txXfrm>
    </dsp:sp>
    <dsp:sp modelId="{D46B94C2-41E8-4077-B992-0FB8EE98CE01}">
      <dsp:nvSpPr>
        <dsp:cNvPr id="0" name=""/>
        <dsp:cNvSpPr/>
      </dsp:nvSpPr>
      <dsp:spPr>
        <a:xfrm>
          <a:off x="4866579" y="2626280"/>
          <a:ext cx="0" cy="1554758"/>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0CDD681C-4A8F-4EEE-B016-15960212DA85}">
      <dsp:nvSpPr>
        <dsp:cNvPr id="0" name=""/>
        <dsp:cNvSpPr/>
      </dsp:nvSpPr>
      <dsp:spPr>
        <a:xfrm>
          <a:off x="4852821" y="2577116"/>
          <a:ext cx="87526" cy="98327"/>
        </a:xfrm>
        <a:prstGeom prst="ellipse">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0.78166</cdr:x>
      <cdr:y>0.15054</cdr:y>
    </cdr:from>
    <cdr:to>
      <cdr:x>0.97162</cdr:x>
      <cdr:y>0.25</cdr:y>
    </cdr:to>
    <cdr:sp macro="" textlink="">
      <cdr:nvSpPr>
        <cdr:cNvPr id="2" name="Text Box 1"/>
        <cdr:cNvSpPr txBox="1"/>
      </cdr:nvSpPr>
      <cdr:spPr>
        <a:xfrm xmlns:a="http://schemas.openxmlformats.org/drawingml/2006/main">
          <a:off x="2273300" y="355600"/>
          <a:ext cx="552450" cy="234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a:t>Good</a:t>
          </a:r>
        </a:p>
        <a:p xmlns:a="http://schemas.openxmlformats.org/drawingml/2006/main">
          <a:endParaRPr lang="en-US" sz="900"/>
        </a:p>
      </cdr:txBody>
    </cdr:sp>
  </cdr:relSizeAnchor>
  <cdr:relSizeAnchor xmlns:cdr="http://schemas.openxmlformats.org/drawingml/2006/chartDrawing">
    <cdr:from>
      <cdr:x>0.80754</cdr:x>
      <cdr:y>0.21369</cdr:y>
    </cdr:from>
    <cdr:to>
      <cdr:x>0.85851</cdr:x>
      <cdr:y>0.31346</cdr:y>
    </cdr:to>
    <cdr:sp macro="" textlink="">
      <cdr:nvSpPr>
        <cdr:cNvPr id="3" name="Down Arrow 3">
          <a:extLst xmlns:a="http://schemas.openxmlformats.org/drawingml/2006/main">
            <a:ext uri="{FF2B5EF4-FFF2-40B4-BE49-F238E27FC236}">
              <a16:creationId xmlns:a16="http://schemas.microsoft.com/office/drawing/2014/main" id="{A718D9EF-BA1A-F682-8F43-7F2D77E5A83D}"/>
            </a:ext>
          </a:extLst>
        </cdr:cNvPr>
        <cdr:cNvSpPr/>
      </cdr:nvSpPr>
      <cdr:spPr>
        <a:xfrm xmlns:a="http://schemas.openxmlformats.org/drawingml/2006/main">
          <a:off x="3171595" y="654050"/>
          <a:ext cx="200179" cy="305351"/>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0.78891</cdr:x>
      <cdr:y>0.10611</cdr:y>
    </cdr:from>
    <cdr:to>
      <cdr:x>0.94549</cdr:x>
      <cdr:y>0.21657</cdr:y>
    </cdr:to>
    <cdr:sp macro="" textlink="">
      <cdr:nvSpPr>
        <cdr:cNvPr id="2" name="TextBox 2">
          <a:extLst xmlns:a="http://schemas.openxmlformats.org/drawingml/2006/main">
            <a:ext uri="{FF2B5EF4-FFF2-40B4-BE49-F238E27FC236}">
              <a16:creationId xmlns:a16="http://schemas.microsoft.com/office/drawing/2014/main" id="{ACA04EBF-DCFE-4386-8D20-33517E388A16}"/>
            </a:ext>
          </a:extLst>
        </cdr:cNvPr>
        <cdr:cNvSpPr txBox="1"/>
      </cdr:nvSpPr>
      <cdr:spPr>
        <a:xfrm xmlns:a="http://schemas.openxmlformats.org/drawingml/2006/main">
          <a:off x="2389569" y="245273"/>
          <a:ext cx="474281" cy="255317"/>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900"/>
            <a:t>Good</a:t>
          </a:r>
        </a:p>
      </cdr:txBody>
    </cdr:sp>
  </cdr:relSizeAnchor>
  <cdr:relSizeAnchor xmlns:cdr="http://schemas.openxmlformats.org/drawingml/2006/chartDrawing">
    <cdr:from>
      <cdr:x>0.8412</cdr:x>
      <cdr:y>0.21731</cdr:y>
    </cdr:from>
    <cdr:to>
      <cdr:x>0.89518</cdr:x>
      <cdr:y>0.33517</cdr:y>
    </cdr:to>
    <cdr:sp macro="" textlink="">
      <cdr:nvSpPr>
        <cdr:cNvPr id="3" name="Down Arrow 3">
          <a:extLst xmlns:a="http://schemas.openxmlformats.org/drawingml/2006/main">
            <a:ext uri="{FF2B5EF4-FFF2-40B4-BE49-F238E27FC236}">
              <a16:creationId xmlns:a16="http://schemas.microsoft.com/office/drawing/2014/main" id="{D8D65C0D-D7F1-4E2E-BD6B-6126CFC23516}"/>
            </a:ext>
          </a:extLst>
        </cdr:cNvPr>
        <cdr:cNvSpPr/>
      </cdr:nvSpPr>
      <cdr:spPr>
        <a:xfrm xmlns:a="http://schemas.openxmlformats.org/drawingml/2006/main">
          <a:off x="2547953" y="502291"/>
          <a:ext cx="163497" cy="27241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0.14481</cdr:x>
      <cdr:y>0.01374</cdr:y>
    </cdr:from>
    <cdr:to>
      <cdr:x>0.9375</cdr:x>
      <cdr:y>0.21978</cdr:y>
    </cdr:to>
    <cdr:sp macro="" textlink="">
      <cdr:nvSpPr>
        <cdr:cNvPr id="4" name="TextBox 3">
          <a:extLst xmlns:a="http://schemas.openxmlformats.org/drawingml/2006/main">
            <a:ext uri="{FF2B5EF4-FFF2-40B4-BE49-F238E27FC236}">
              <a16:creationId xmlns:a16="http://schemas.microsoft.com/office/drawing/2014/main" id="{16361A3E-3CD8-42FC-8E1B-78CDD3AC74BF}"/>
            </a:ext>
          </a:extLst>
        </cdr:cNvPr>
        <cdr:cNvSpPr txBox="1"/>
      </cdr:nvSpPr>
      <cdr:spPr>
        <a:xfrm xmlns:a="http://schemas.openxmlformats.org/drawingml/2006/main">
          <a:off x="336551" y="31750"/>
          <a:ext cx="1842294"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a:t>         </a:t>
          </a:r>
          <a:r>
            <a:rPr lang="en-US" sz="900" b="1"/>
            <a:t>Fig. 7.1-4 Percent of</a:t>
          </a:r>
          <a:r>
            <a:rPr lang="en-US" sz="900" b="1" baseline="0"/>
            <a:t> </a:t>
          </a:r>
          <a:r>
            <a:rPr lang="en-US" sz="900" b="1"/>
            <a:t> Falls - LTC </a:t>
          </a:r>
          <a:r>
            <a:rPr lang="en-US" sz="900" b="1" baseline="0"/>
            <a:t> Residents</a:t>
          </a:r>
        </a:p>
        <a:p xmlns:a="http://schemas.openxmlformats.org/drawingml/2006/main">
          <a:r>
            <a:rPr lang="en-US" sz="900" b="1" baseline="0"/>
            <a:t>              Source: CASPER</a:t>
          </a:r>
          <a:endParaRPr lang="en-US" sz="900" b="1"/>
        </a:p>
      </cdr:txBody>
    </cdr:sp>
  </cdr:relSizeAnchor>
</c:userShapes>
</file>

<file path=ppt/drawings/drawing3.xml><?xml version="1.0" encoding="utf-8"?>
<c:userShapes xmlns:c="http://schemas.openxmlformats.org/drawingml/2006/chart">
  <cdr:relSizeAnchor xmlns:cdr="http://schemas.openxmlformats.org/drawingml/2006/chartDrawing">
    <cdr:from>
      <cdr:x>0.48889</cdr:x>
      <cdr:y>0.4537</cdr:y>
    </cdr:from>
    <cdr:to>
      <cdr:x>0.59167</cdr:x>
      <cdr:y>0.52083</cdr:y>
    </cdr:to>
    <cdr:sp macro="" textlink="">
      <cdr:nvSpPr>
        <cdr:cNvPr id="2" name="Text Box 1"/>
        <cdr:cNvSpPr txBox="1"/>
      </cdr:nvSpPr>
      <cdr:spPr>
        <a:xfrm xmlns:a="http://schemas.openxmlformats.org/drawingml/2006/main" flipH="1" flipV="1">
          <a:off x="2235200" y="1244600"/>
          <a:ext cx="469900" cy="184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0.48541</cdr:x>
      <cdr:y>0.54041</cdr:y>
    </cdr:from>
    <cdr:to>
      <cdr:x>0.56874</cdr:x>
      <cdr:y>0.58207</cdr:y>
    </cdr:to>
    <cdr:sp macro="" textlink="">
      <cdr:nvSpPr>
        <cdr:cNvPr id="3" name="Text Box 2"/>
        <cdr:cNvSpPr txBox="1"/>
      </cdr:nvSpPr>
      <cdr:spPr>
        <a:xfrm xmlns:a="http://schemas.openxmlformats.org/drawingml/2006/main">
          <a:off x="5293448" y="3010642"/>
          <a:ext cx="908719" cy="232091"/>
        </a:xfrm>
        <a:prstGeom xmlns:a="http://schemas.openxmlformats.org/drawingml/2006/main" prst="rect">
          <a:avLst/>
        </a:prstGeom>
        <a:solidFill xmlns:a="http://schemas.openxmlformats.org/drawingml/2006/main">
          <a:schemeClr val="accent4">
            <a:lumMod val="60000"/>
            <a:lumOff val="40000"/>
          </a:schemeClr>
        </a:solidFill>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0.48835</cdr:x>
      <cdr:y>0.20593</cdr:y>
    </cdr:from>
    <cdr:to>
      <cdr:x>0.56522</cdr:x>
      <cdr:y>0.53898</cdr:y>
    </cdr:to>
    <cdr:sp macro="" textlink="">
      <cdr:nvSpPr>
        <cdr:cNvPr id="4" name="Text Box 3"/>
        <cdr:cNvSpPr txBox="1"/>
      </cdr:nvSpPr>
      <cdr:spPr>
        <a:xfrm xmlns:a="http://schemas.openxmlformats.org/drawingml/2006/main">
          <a:off x="5325534" y="1147234"/>
          <a:ext cx="838200" cy="1855470"/>
        </a:xfrm>
        <a:prstGeom xmlns:a="http://schemas.openxmlformats.org/drawingml/2006/main" prst="rect">
          <a:avLst/>
        </a:prstGeom>
        <a:solidFill xmlns:a="http://schemas.openxmlformats.org/drawingml/2006/main">
          <a:srgbClr val="FF0000"/>
        </a:solidFill>
      </cdr:spPr>
      <cdr:txBody>
        <a:bodyPr xmlns:a="http://schemas.openxmlformats.org/drawingml/2006/main" vertOverflow="clip" wrap="square" rtlCol="0"/>
        <a:lstStyle xmlns:a="http://schemas.openxmlformats.org/drawingml/2006/main"/>
        <a:p xmlns:a="http://schemas.openxmlformats.org/drawingml/2006/main">
          <a:endParaRPr lang="en-US" sz="9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E2F32-CED2-41CB-A34A-7E8CB109114F}"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0023D-EFF7-4E0F-B62C-698FAF543974}" type="slidenum">
              <a:rPr lang="en-US" smtClean="0"/>
              <a:t>‹#›</a:t>
            </a:fld>
            <a:endParaRPr lang="en-US"/>
          </a:p>
        </p:txBody>
      </p:sp>
    </p:spTree>
    <p:extLst>
      <p:ext uri="{BB962C8B-B14F-4D97-AF65-F5344CB8AC3E}">
        <p14:creationId xmlns:p14="http://schemas.microsoft.com/office/powerpoint/2010/main" val="388560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hca.org/"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qualityforum.org/Home.aspx" TargetMode="External"/><Relationship Id="rId4" Type="http://schemas.openxmlformats.org/officeDocument/2006/relationships/hyperlink" Target="https://www.ncal.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4</a:t>
            </a:fld>
            <a:endParaRPr lang="en-US"/>
          </a:p>
        </p:txBody>
      </p:sp>
    </p:spTree>
    <p:extLst>
      <p:ext uri="{BB962C8B-B14F-4D97-AF65-F5344CB8AC3E}">
        <p14:creationId xmlns:p14="http://schemas.microsoft.com/office/powerpoint/2010/main" val="27147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757575"/>
                </a:solidFill>
                <a:effectLst/>
                <a:latin typeface="Open Sans" panose="020B0606030504020204" pitchFamily="34" charset="0"/>
              </a:rPr>
              <a:t>CoreQ is a set of five measures for skilled nursing care centers (SNCC) and assisted living (AL) communities to </a:t>
            </a:r>
            <a:r>
              <a:rPr lang="en-US" b="0" i="0" dirty="0">
                <a:solidFill>
                  <a:srgbClr val="757575"/>
                </a:solidFill>
                <a:effectLst/>
                <a:highlight>
                  <a:srgbClr val="FFFF00"/>
                </a:highlight>
                <a:latin typeface="Open Sans" panose="020B0606030504020204" pitchFamily="34" charset="0"/>
              </a:rPr>
              <a:t>use to assess satisfaction among patients, residents, and their families</a:t>
            </a:r>
            <a:r>
              <a:rPr lang="en-US" b="0" i="0" dirty="0">
                <a:solidFill>
                  <a:srgbClr val="757575"/>
                </a:solidFill>
                <a:effectLst/>
                <a:latin typeface="Open Sans" panose="020B0606030504020204" pitchFamily="34" charset="0"/>
              </a:rPr>
              <a:t> developed by a team including, Nicholas Castle, Ph.D., the </a:t>
            </a:r>
            <a:r>
              <a:rPr lang="en-US" b="0" i="0" u="none" strike="noStrike" dirty="0">
                <a:solidFill>
                  <a:srgbClr val="7ED321"/>
                </a:solidFill>
                <a:effectLst/>
                <a:latin typeface="Open Sans" panose="020B0606030504020204" pitchFamily="34" charset="0"/>
                <a:hlinkClick r:id="rId3"/>
              </a:rPr>
              <a:t>American Health Care Association</a:t>
            </a:r>
            <a:r>
              <a:rPr lang="en-US" b="0" i="0" dirty="0">
                <a:solidFill>
                  <a:srgbClr val="757575"/>
                </a:solidFill>
                <a:effectLst/>
                <a:latin typeface="Open Sans" panose="020B0606030504020204" pitchFamily="34" charset="0"/>
              </a:rPr>
              <a:t>/</a:t>
            </a:r>
            <a:r>
              <a:rPr lang="en-US" b="0" i="0" u="none" strike="noStrike" dirty="0">
                <a:solidFill>
                  <a:srgbClr val="7ED321"/>
                </a:solidFill>
                <a:effectLst/>
                <a:latin typeface="Open Sans" panose="020B0606030504020204" pitchFamily="34" charset="0"/>
                <a:hlinkClick r:id="rId4"/>
              </a:rPr>
              <a:t>National Center for Assisted Living</a:t>
            </a:r>
            <a:r>
              <a:rPr lang="en-US" b="0" i="0" dirty="0">
                <a:solidFill>
                  <a:srgbClr val="757575"/>
                </a:solidFill>
                <a:effectLst/>
                <a:latin typeface="Open Sans" panose="020B0606030504020204" pitchFamily="34" charset="0"/>
              </a:rPr>
              <a:t> (AHCA/NCAL), and providers with input from customer satisfaction vendors and residents. The measures capture short-stay and long-stay resident and family data for SNCCs, and resident and family data for ALs. Based on a core set of customer satisfaction questions to allow consistent measurement across long term and post-acute care settings, CoreQ has been independently tested as valid and reliable. The </a:t>
            </a:r>
            <a:r>
              <a:rPr lang="en-US" b="0" i="0" u="none" strike="noStrike" dirty="0">
                <a:solidFill>
                  <a:srgbClr val="7ED321"/>
                </a:solidFill>
                <a:effectLst/>
                <a:latin typeface="Open Sans" panose="020B0606030504020204" pitchFamily="34" charset="0"/>
                <a:hlinkClick r:id="rId5"/>
              </a:rPr>
              <a:t>National Quality Forum (NQF)</a:t>
            </a:r>
            <a:r>
              <a:rPr lang="en-US" b="0" i="0" dirty="0">
                <a:solidFill>
                  <a:srgbClr val="757575"/>
                </a:solidFill>
                <a:effectLst/>
                <a:latin typeface="Open Sans" panose="020B0606030504020204" pitchFamily="34" charset="0"/>
              </a:rPr>
              <a:t> endorsed all five CoreQ measures. </a:t>
            </a:r>
          </a:p>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32</a:t>
            </a:fld>
            <a:endParaRPr lang="en-US"/>
          </a:p>
        </p:txBody>
      </p:sp>
    </p:spTree>
    <p:extLst>
      <p:ext uri="{BB962C8B-B14F-4D97-AF65-F5344CB8AC3E}">
        <p14:creationId xmlns:p14="http://schemas.microsoft.com/office/powerpoint/2010/main" val="42955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35</a:t>
            </a:fld>
            <a:endParaRPr lang="en-US"/>
          </a:p>
        </p:txBody>
      </p:sp>
    </p:spTree>
    <p:extLst>
      <p:ext uri="{BB962C8B-B14F-4D97-AF65-F5344CB8AC3E}">
        <p14:creationId xmlns:p14="http://schemas.microsoft.com/office/powerpoint/2010/main" val="322835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36</a:t>
            </a:fld>
            <a:endParaRPr lang="en-US"/>
          </a:p>
        </p:txBody>
      </p:sp>
    </p:spTree>
    <p:extLst>
      <p:ext uri="{BB962C8B-B14F-4D97-AF65-F5344CB8AC3E}">
        <p14:creationId xmlns:p14="http://schemas.microsoft.com/office/powerpoint/2010/main" val="77603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38</a:t>
            </a:fld>
            <a:endParaRPr lang="en-US"/>
          </a:p>
        </p:txBody>
      </p:sp>
    </p:spTree>
    <p:extLst>
      <p:ext uri="{BB962C8B-B14F-4D97-AF65-F5344CB8AC3E}">
        <p14:creationId xmlns:p14="http://schemas.microsoft.com/office/powerpoint/2010/main" val="3190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39</a:t>
            </a:fld>
            <a:endParaRPr lang="en-US"/>
          </a:p>
        </p:txBody>
      </p:sp>
    </p:spTree>
    <p:extLst>
      <p:ext uri="{BB962C8B-B14F-4D97-AF65-F5344CB8AC3E}">
        <p14:creationId xmlns:p14="http://schemas.microsoft.com/office/powerpoint/2010/main" val="418042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5</a:t>
            </a:fld>
            <a:endParaRPr lang="en-US"/>
          </a:p>
        </p:txBody>
      </p:sp>
    </p:spTree>
    <p:extLst>
      <p:ext uri="{BB962C8B-B14F-4D97-AF65-F5344CB8AC3E}">
        <p14:creationId xmlns:p14="http://schemas.microsoft.com/office/powerpoint/2010/main" val="159419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6</a:t>
            </a:fld>
            <a:endParaRPr lang="en-US"/>
          </a:p>
        </p:txBody>
      </p:sp>
    </p:spTree>
    <p:extLst>
      <p:ext uri="{BB962C8B-B14F-4D97-AF65-F5344CB8AC3E}">
        <p14:creationId xmlns:p14="http://schemas.microsoft.com/office/powerpoint/2010/main" val="47226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Source Sans Pro Web"/>
              </a:rPr>
              <a:t>organizational agility, innovation, and transformation</a:t>
            </a:r>
          </a:p>
          <a:p>
            <a:pPr algn="l">
              <a:buFont typeface="Arial" panose="020B0604020202020204" pitchFamily="34" charset="0"/>
              <a:buChar char="•"/>
            </a:pPr>
            <a:r>
              <a:rPr lang="en-US" b="0" i="0" dirty="0">
                <a:solidFill>
                  <a:srgbClr val="000000"/>
                </a:solidFill>
                <a:effectLst/>
                <a:latin typeface="Source Sans Pro Web"/>
              </a:rPr>
              <a:t>risk management and supply-chain resilience</a:t>
            </a:r>
          </a:p>
          <a:p>
            <a:pPr algn="l">
              <a:buFont typeface="Arial" panose="020B0604020202020204" pitchFamily="34" charset="0"/>
              <a:buChar char="•"/>
            </a:pPr>
            <a:r>
              <a:rPr lang="en-US" b="0" i="0" dirty="0">
                <a:solidFill>
                  <a:srgbClr val="000000"/>
                </a:solidFill>
                <a:effectLst/>
                <a:latin typeface="Source Sans Pro Web"/>
              </a:rPr>
              <a:t>societal contributions and environmental sustainability</a:t>
            </a:r>
          </a:p>
          <a:p>
            <a:pPr algn="l">
              <a:buFont typeface="Arial" panose="020B0604020202020204" pitchFamily="34" charset="0"/>
              <a:buChar char="•"/>
            </a:pPr>
            <a:r>
              <a:rPr lang="en-US" b="0" i="0" dirty="0">
                <a:solidFill>
                  <a:srgbClr val="000000"/>
                </a:solidFill>
                <a:effectLst/>
                <a:latin typeface="Source Sans Pro Web"/>
              </a:rPr>
              <a:t>the changing nature of work and workforce needs</a:t>
            </a:r>
          </a:p>
          <a:p>
            <a:pPr algn="l">
              <a:buFont typeface="Arial" panose="020B0604020202020204" pitchFamily="34" charset="0"/>
              <a:buChar char="•"/>
            </a:pPr>
            <a:r>
              <a:rPr lang="en-US" b="0" i="0" dirty="0">
                <a:solidFill>
                  <a:srgbClr val="000000"/>
                </a:solidFill>
                <a:effectLst/>
                <a:latin typeface="Source Sans Pro Web"/>
              </a:rPr>
              <a:t>diversity, equity, and inclusion</a:t>
            </a:r>
          </a:p>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7</a:t>
            </a:fld>
            <a:endParaRPr lang="en-US"/>
          </a:p>
        </p:txBody>
      </p:sp>
    </p:spTree>
    <p:extLst>
      <p:ext uri="{BB962C8B-B14F-4D97-AF65-F5344CB8AC3E}">
        <p14:creationId xmlns:p14="http://schemas.microsoft.com/office/powerpoint/2010/main" val="397209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10</a:t>
            </a:fld>
            <a:endParaRPr lang="en-US"/>
          </a:p>
        </p:txBody>
      </p:sp>
    </p:spTree>
    <p:extLst>
      <p:ext uri="{BB962C8B-B14F-4D97-AF65-F5344CB8AC3E}">
        <p14:creationId xmlns:p14="http://schemas.microsoft.com/office/powerpoint/2010/main" val="12807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17</a:t>
            </a:fld>
            <a:endParaRPr lang="en-US"/>
          </a:p>
        </p:txBody>
      </p:sp>
    </p:spTree>
    <p:extLst>
      <p:ext uri="{BB962C8B-B14F-4D97-AF65-F5344CB8AC3E}">
        <p14:creationId xmlns:p14="http://schemas.microsoft.com/office/powerpoint/2010/main" val="92563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‘how’ a process works</a:t>
            </a:r>
          </a:p>
          <a:p>
            <a:r>
              <a:rPr lang="en-US" dirty="0"/>
              <a:t>Approach</a:t>
            </a:r>
          </a:p>
          <a:p>
            <a:r>
              <a:rPr lang="en-US" dirty="0"/>
              <a:t>Deployment</a:t>
            </a:r>
          </a:p>
          <a:p>
            <a:r>
              <a:rPr lang="en-US" dirty="0"/>
              <a:t>Learning</a:t>
            </a:r>
          </a:p>
          <a:p>
            <a:r>
              <a:rPr lang="en-US" dirty="0"/>
              <a:t>Integration</a:t>
            </a:r>
          </a:p>
          <a:p>
            <a:r>
              <a:rPr lang="en-US" dirty="0"/>
              <a:t>Results:</a:t>
            </a:r>
          </a:p>
          <a:p>
            <a:r>
              <a:rPr lang="en-US" dirty="0"/>
              <a:t>Trends Levels Comparisons</a:t>
            </a:r>
          </a:p>
        </p:txBody>
      </p:sp>
      <p:sp>
        <p:nvSpPr>
          <p:cNvPr id="4" name="Slide Number Placeholder 3"/>
          <p:cNvSpPr>
            <a:spLocks noGrp="1"/>
          </p:cNvSpPr>
          <p:nvPr>
            <p:ph type="sldNum" sz="quarter" idx="5"/>
          </p:nvPr>
        </p:nvSpPr>
        <p:spPr/>
        <p:txBody>
          <a:bodyPr/>
          <a:lstStyle/>
          <a:p>
            <a:fld id="{3BF0023D-EFF7-4E0F-B62C-698FAF543974}" type="slidenum">
              <a:rPr lang="en-US" smtClean="0"/>
              <a:t>23</a:t>
            </a:fld>
            <a:endParaRPr lang="en-US"/>
          </a:p>
        </p:txBody>
      </p:sp>
    </p:spTree>
    <p:extLst>
      <p:ext uri="{BB962C8B-B14F-4D97-AF65-F5344CB8AC3E}">
        <p14:creationId xmlns:p14="http://schemas.microsoft.com/office/powerpoint/2010/main" val="100032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25</a:t>
            </a:fld>
            <a:endParaRPr lang="en-US"/>
          </a:p>
        </p:txBody>
      </p:sp>
    </p:spTree>
    <p:extLst>
      <p:ext uri="{BB962C8B-B14F-4D97-AF65-F5344CB8AC3E}">
        <p14:creationId xmlns:p14="http://schemas.microsoft.com/office/powerpoint/2010/main" val="179395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03133"/>
                </a:solidFill>
                <a:effectLst/>
                <a:latin typeface="Helvetica" panose="020B0604020202020204" pitchFamily="34" charset="0"/>
              </a:rPr>
              <a:t>​What is LTC Trend Tracker?</a:t>
            </a:r>
            <a:br>
              <a:rPr lang="en-US" dirty="0"/>
            </a:br>
            <a:r>
              <a:rPr lang="en-US" b="0" i="0" dirty="0">
                <a:solidFill>
                  <a:srgbClr val="303133"/>
                </a:solidFill>
                <a:effectLst/>
                <a:latin typeface="Helvetica" panose="020B0604020202020204" pitchFamily="34" charset="0"/>
              </a:rPr>
              <a:t>​LTC Trend Tracker is a web-based, data collection and benchmarking tool owned by the American Health Care Association/National Center for Assisted Living (AHCA/NCAL) that enables long term and post-acute care providers to access key information that can help their organization succeed.</a:t>
            </a:r>
            <a:br>
              <a:rPr lang="en-US" dirty="0"/>
            </a:br>
            <a:br>
              <a:rPr lang="en-US" dirty="0"/>
            </a:br>
            <a:r>
              <a:rPr lang="en-US" b="1" i="0" dirty="0">
                <a:solidFill>
                  <a:srgbClr val="303133"/>
                </a:solidFill>
                <a:effectLst/>
                <a:latin typeface="Helvetica" panose="020B0604020202020204" pitchFamily="34" charset="0"/>
              </a:rPr>
              <a:t>Why should I participate in LTC Trend Tracker?</a:t>
            </a:r>
            <a:br>
              <a:rPr lang="en-US" dirty="0"/>
            </a:br>
            <a:r>
              <a:rPr lang="en-US" b="0" i="0" dirty="0">
                <a:solidFill>
                  <a:srgbClr val="303133"/>
                </a:solidFill>
                <a:effectLst/>
                <a:latin typeface="Helvetica" panose="020B0604020202020204" pitchFamily="34" charset="0"/>
              </a:rPr>
              <a:t>​As an AHCA member, LTC Trend Tracker is an exclusive member benefit, included as part of your membership dues. You will have a unique opportunity to compare an expansive list of organizational characteristics (e.g.,  staffing levels, resident characteristics, survey findings, revenue and cost, Medicare patient days, and quality measures) to your peers – all in one central place. This information can be supplied to your administrators, clinicians, and other staff to improve your performance in operations, quality, and resident care.</a:t>
            </a:r>
            <a:endParaRPr lang="en-US" dirty="0"/>
          </a:p>
        </p:txBody>
      </p:sp>
      <p:sp>
        <p:nvSpPr>
          <p:cNvPr id="4" name="Slide Number Placeholder 3"/>
          <p:cNvSpPr>
            <a:spLocks noGrp="1"/>
          </p:cNvSpPr>
          <p:nvPr>
            <p:ph type="sldNum" sz="quarter" idx="5"/>
          </p:nvPr>
        </p:nvSpPr>
        <p:spPr/>
        <p:txBody>
          <a:bodyPr/>
          <a:lstStyle/>
          <a:p>
            <a:fld id="{3BF0023D-EFF7-4E0F-B62C-698FAF543974}" type="slidenum">
              <a:rPr lang="en-US" smtClean="0"/>
              <a:t>30</a:t>
            </a:fld>
            <a:endParaRPr lang="en-US"/>
          </a:p>
        </p:txBody>
      </p:sp>
    </p:spTree>
    <p:extLst>
      <p:ext uri="{BB962C8B-B14F-4D97-AF65-F5344CB8AC3E}">
        <p14:creationId xmlns:p14="http://schemas.microsoft.com/office/powerpoint/2010/main" val="422743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C4CC-C296-428D-ADBD-6DE3F4376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940091-DBFC-4822-A975-6E92631C30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4B167-D1AB-431E-8130-DE9E2E8926D0}"/>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5" name="Footer Placeholder 4">
            <a:extLst>
              <a:ext uri="{FF2B5EF4-FFF2-40B4-BE49-F238E27FC236}">
                <a16:creationId xmlns:a16="http://schemas.microsoft.com/office/drawing/2014/main" id="{F41D868F-3421-4021-874A-EE943E888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733C6-71AA-4C8F-8A78-1FA8FCE82506}"/>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74158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BED0-379C-4C90-8DAF-DBEEF1290D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8278C-45DB-4DAA-AE95-E26AD2D18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295E-C9BE-4A56-A411-36DA17F402C4}"/>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5" name="Footer Placeholder 4">
            <a:extLst>
              <a:ext uri="{FF2B5EF4-FFF2-40B4-BE49-F238E27FC236}">
                <a16:creationId xmlns:a16="http://schemas.microsoft.com/office/drawing/2014/main" id="{2D57BADC-643A-4999-9C1D-E02C3E5D1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4A6F-8A32-476A-9CDD-2E1863B5058E}"/>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427860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C55F4-A493-4989-AAAC-F9CEA23A58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2710B5-A0B2-4F4D-8A64-D8448310E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D6E21-7E2E-4F64-92FD-D10BA73C3E4C}"/>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5" name="Footer Placeholder 4">
            <a:extLst>
              <a:ext uri="{FF2B5EF4-FFF2-40B4-BE49-F238E27FC236}">
                <a16:creationId xmlns:a16="http://schemas.microsoft.com/office/drawing/2014/main" id="{8D561AD6-BDBD-40AF-84FB-6883767AF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2154D-7632-44FC-B405-C6E15A4B7015}"/>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123796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B46A-A7CC-4971-AAF5-46C59E180C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EA990-B1ED-4ECE-A495-67B0CB982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912E0-4952-46E0-A973-22B1C776532E}"/>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5" name="Footer Placeholder 4">
            <a:extLst>
              <a:ext uri="{FF2B5EF4-FFF2-40B4-BE49-F238E27FC236}">
                <a16:creationId xmlns:a16="http://schemas.microsoft.com/office/drawing/2014/main" id="{7CFCCD49-2BB0-4999-9B31-1993617E4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4FACA-59E7-410B-80AB-85079AEB6728}"/>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269421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4F8E-CBB4-405B-B9AC-56BDE581E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535A38-0C9F-442C-83F7-CBCCF8475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C6BB0-34FF-4534-8EBD-5BC015E1084F}"/>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5" name="Footer Placeholder 4">
            <a:extLst>
              <a:ext uri="{FF2B5EF4-FFF2-40B4-BE49-F238E27FC236}">
                <a16:creationId xmlns:a16="http://schemas.microsoft.com/office/drawing/2014/main" id="{D9114F93-7CA7-4789-8CAE-2491182AA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44A58-647B-46E9-9338-204DB6F17E52}"/>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117529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C337-14C6-4FCC-AF7B-F314F32F7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5FF937-9423-4CD8-8CA8-3F8590E595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2AECF-BE86-4F11-B66E-299F4EF264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AFF574-3CC0-4C6F-A4B8-93522342C199}"/>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6" name="Footer Placeholder 5">
            <a:extLst>
              <a:ext uri="{FF2B5EF4-FFF2-40B4-BE49-F238E27FC236}">
                <a16:creationId xmlns:a16="http://schemas.microsoft.com/office/drawing/2014/main" id="{E89F75B8-BCAF-4A7E-8855-D7560BABF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CD7DC-4FAC-43F6-8E0F-D4B16DC00B6B}"/>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63616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C716-3382-4DDF-8B8A-A7D699776D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E37E8C-05C8-440F-8574-350214362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A03A2-AE11-4CC8-915C-47A522C431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C2CE3-60B5-4755-9B43-429117111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74BA8D-05C8-4D6B-9F1D-5B390DA63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22B8B7-0BF9-4195-BC66-D7DDF2EAD829}"/>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8" name="Footer Placeholder 7">
            <a:extLst>
              <a:ext uri="{FF2B5EF4-FFF2-40B4-BE49-F238E27FC236}">
                <a16:creationId xmlns:a16="http://schemas.microsoft.com/office/drawing/2014/main" id="{FF612966-9428-416A-A542-875D56F2A6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5847AE-8593-497B-8311-11DA91CFECD1}"/>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392061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AEB5-188E-4645-B001-88921EFC10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D4BCC1-E15E-4DF0-BE51-AEA36C209CD1}"/>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4" name="Footer Placeholder 3">
            <a:extLst>
              <a:ext uri="{FF2B5EF4-FFF2-40B4-BE49-F238E27FC236}">
                <a16:creationId xmlns:a16="http://schemas.microsoft.com/office/drawing/2014/main" id="{740A0C2D-6231-4E5F-913C-16512782AD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E175FE-F43F-4581-BCBE-F8958AB368BC}"/>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330531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6A544-0A8D-4C52-91DB-95FB6025BD94}"/>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3" name="Footer Placeholder 2">
            <a:extLst>
              <a:ext uri="{FF2B5EF4-FFF2-40B4-BE49-F238E27FC236}">
                <a16:creationId xmlns:a16="http://schemas.microsoft.com/office/drawing/2014/main" id="{14660B76-A948-47C1-B639-66944FF64E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08FAE4-81C5-4B1E-ADAF-A6BF281256FC}"/>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63395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327D-5965-4C0F-ADA1-88A1181EE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0B19D3-D8B9-4853-ABD0-117E8D218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EBBC4D-6C19-4FD1-B8C8-94EA07F02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9B5AE-77AD-42FB-8925-E4BDC7AC27C0}"/>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6" name="Footer Placeholder 5">
            <a:extLst>
              <a:ext uri="{FF2B5EF4-FFF2-40B4-BE49-F238E27FC236}">
                <a16:creationId xmlns:a16="http://schemas.microsoft.com/office/drawing/2014/main" id="{113EE160-BDAB-43AC-80E3-C6A32CA82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C5CE4-E1D7-4E33-8B4C-13A91A11AD02}"/>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389762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2147-DCCA-4785-94EF-3136636EE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A586AC-E889-457A-8A4E-72515AF23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0CF00D-9865-4A7A-8FF2-F6EFE5A18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907B6-5639-4661-B232-9CA4A756B316}"/>
              </a:ext>
            </a:extLst>
          </p:cNvPr>
          <p:cNvSpPr>
            <a:spLocks noGrp="1"/>
          </p:cNvSpPr>
          <p:nvPr>
            <p:ph type="dt" sz="half" idx="10"/>
          </p:nvPr>
        </p:nvSpPr>
        <p:spPr/>
        <p:txBody>
          <a:bodyPr/>
          <a:lstStyle/>
          <a:p>
            <a:fld id="{7D849A61-C2DF-499A-813E-8EBF87EC803B}" type="datetimeFigureOut">
              <a:rPr lang="en-US" smtClean="0"/>
              <a:t>10/31/2023</a:t>
            </a:fld>
            <a:endParaRPr lang="en-US"/>
          </a:p>
        </p:txBody>
      </p:sp>
      <p:sp>
        <p:nvSpPr>
          <p:cNvPr id="6" name="Footer Placeholder 5">
            <a:extLst>
              <a:ext uri="{FF2B5EF4-FFF2-40B4-BE49-F238E27FC236}">
                <a16:creationId xmlns:a16="http://schemas.microsoft.com/office/drawing/2014/main" id="{16DBF6F7-C6B0-47CD-B07B-5FA34C04C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FABDB-FB9B-4DF7-BB86-896108A5BBC0}"/>
              </a:ext>
            </a:extLst>
          </p:cNvPr>
          <p:cNvSpPr>
            <a:spLocks noGrp="1"/>
          </p:cNvSpPr>
          <p:nvPr>
            <p:ph type="sldNum" sz="quarter" idx="12"/>
          </p:nvPr>
        </p:nvSpPr>
        <p:spPr/>
        <p:txBody>
          <a:bodyPr/>
          <a:lstStyle/>
          <a:p>
            <a:fld id="{DBB2ADA7-DAF2-47B9-9D02-AC4C23C2B15C}" type="slidenum">
              <a:rPr lang="en-US" smtClean="0"/>
              <a:t>‹#›</a:t>
            </a:fld>
            <a:endParaRPr lang="en-US"/>
          </a:p>
        </p:txBody>
      </p:sp>
    </p:spTree>
    <p:extLst>
      <p:ext uri="{BB962C8B-B14F-4D97-AF65-F5344CB8AC3E}">
        <p14:creationId xmlns:p14="http://schemas.microsoft.com/office/powerpoint/2010/main" val="370391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F3945-35D6-46F6-AAEE-4AF473266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4CA1D-352E-4712-97B9-0EAEA84BF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BCD92-D13C-443C-9764-D74C91377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49A61-C2DF-499A-813E-8EBF87EC803B}" type="datetimeFigureOut">
              <a:rPr lang="en-US" smtClean="0"/>
              <a:t>10/31/2023</a:t>
            </a:fld>
            <a:endParaRPr lang="en-US"/>
          </a:p>
        </p:txBody>
      </p:sp>
      <p:sp>
        <p:nvSpPr>
          <p:cNvPr id="5" name="Footer Placeholder 4">
            <a:extLst>
              <a:ext uri="{FF2B5EF4-FFF2-40B4-BE49-F238E27FC236}">
                <a16:creationId xmlns:a16="http://schemas.microsoft.com/office/drawing/2014/main" id="{9E38E19E-F4F5-4AB0-BC3A-47E595A42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BDEBA8-0982-4B2D-9B3D-C392B2403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2ADA7-DAF2-47B9-9D02-AC4C23C2B15C}" type="slidenum">
              <a:rPr lang="en-US" smtClean="0"/>
              <a:t>‹#›</a:t>
            </a:fld>
            <a:endParaRPr lang="en-US"/>
          </a:p>
        </p:txBody>
      </p:sp>
    </p:spTree>
    <p:extLst>
      <p:ext uri="{BB962C8B-B14F-4D97-AF65-F5344CB8AC3E}">
        <p14:creationId xmlns:p14="http://schemas.microsoft.com/office/powerpoint/2010/main" val="354015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st.gov/baldrige/publications/hc_about.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ist.gov/baldrige/publications/hc_about.cf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ist.gov/baldrige/enter/health_care.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www.ahcancal.org/Quality/National-Quality-Award-Program/Pages/default.aspx"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52644-099C-4574-85E8-9C9344A7A7B2}"/>
              </a:ext>
            </a:extLst>
          </p:cNvPr>
          <p:cNvSpPr>
            <a:spLocks noGrp="1"/>
          </p:cNvSpPr>
          <p:nvPr>
            <p:ph type="ctrTitle"/>
          </p:nvPr>
        </p:nvSpPr>
        <p:spPr>
          <a:xfrm>
            <a:off x="1276342" y="2686764"/>
            <a:ext cx="9639300" cy="1200150"/>
          </a:xfrm>
        </p:spPr>
        <p:txBody>
          <a:bodyPr anchor="b">
            <a:normAutofit fontScale="90000"/>
          </a:bodyPr>
          <a:lstStyle/>
          <a:p>
            <a:pPr algn="l"/>
            <a:r>
              <a:rPr lang="en-US" dirty="0"/>
              <a:t>Document Your Quality Journey</a:t>
            </a: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4E4D5C8-353E-4EBC-ADFD-B7FA6BCBCB13}"/>
              </a:ext>
            </a:extLst>
          </p:cNvPr>
          <p:cNvSpPr>
            <a:spLocks noGrp="1"/>
          </p:cNvSpPr>
          <p:nvPr>
            <p:ph type="subTitle" idx="1"/>
          </p:nvPr>
        </p:nvSpPr>
        <p:spPr>
          <a:xfrm>
            <a:off x="1329765" y="4892722"/>
            <a:ext cx="6387155" cy="1078173"/>
          </a:xfrm>
        </p:spPr>
        <p:txBody>
          <a:bodyPr anchor="ctr">
            <a:normAutofit/>
          </a:bodyPr>
          <a:lstStyle/>
          <a:p>
            <a:pPr algn="l"/>
            <a:r>
              <a:rPr lang="en-US" dirty="0">
                <a:solidFill>
                  <a:srgbClr val="FFFFFF"/>
                </a:solidFill>
              </a:rPr>
              <a:t>Presented by: Jennifer Svoboda, BSW, MHA</a:t>
            </a:r>
          </a:p>
          <a:p>
            <a:pPr algn="l"/>
            <a:r>
              <a:rPr lang="en-US">
                <a:solidFill>
                  <a:srgbClr val="FFFFFF"/>
                </a:solidFill>
              </a:rPr>
              <a:t>Arete Living</a:t>
            </a:r>
            <a:endParaRPr lang="en-US" dirty="0">
              <a:solidFill>
                <a:srgbClr val="FFFFFF"/>
              </a:solidFill>
            </a:endParaRPr>
          </a:p>
        </p:txBody>
      </p:sp>
      <p:pic>
        <p:nvPicPr>
          <p:cNvPr id="9" name="Picture 8" descr="A picture containing diagram&#10;&#10;Description automatically generated">
            <a:extLst>
              <a:ext uri="{FF2B5EF4-FFF2-40B4-BE49-F238E27FC236}">
                <a16:creationId xmlns:a16="http://schemas.microsoft.com/office/drawing/2014/main" id="{B3A555E0-0748-4530-8B28-9EE3A93740D4}"/>
              </a:ext>
            </a:extLst>
          </p:cNvPr>
          <p:cNvPicPr>
            <a:picLocks noChangeAspect="1"/>
          </p:cNvPicPr>
          <p:nvPr/>
        </p:nvPicPr>
        <p:blipFill>
          <a:blip r:embed="rId2"/>
          <a:stretch>
            <a:fillRect/>
          </a:stretch>
        </p:blipFill>
        <p:spPr>
          <a:xfrm>
            <a:off x="0" y="-28912"/>
            <a:ext cx="12192000" cy="2715676"/>
          </a:xfrm>
          <a:prstGeom prst="rect">
            <a:avLst/>
          </a:prstGeom>
        </p:spPr>
      </p:pic>
      <p:pic>
        <p:nvPicPr>
          <p:cNvPr id="5" name="Picture 4" descr="A person wearing glasses and smiling&#10;&#10;Description automatically generated">
            <a:extLst>
              <a:ext uri="{FF2B5EF4-FFF2-40B4-BE49-F238E27FC236}">
                <a16:creationId xmlns:a16="http://schemas.microsoft.com/office/drawing/2014/main" id="{34CEDF91-D0AF-2D98-2D80-ACD45C197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400" y="4460691"/>
            <a:ext cx="1918189" cy="2397308"/>
          </a:xfrm>
          <a:prstGeom prst="rect">
            <a:avLst/>
          </a:prstGeom>
        </p:spPr>
      </p:pic>
    </p:spTree>
    <p:extLst>
      <p:ext uri="{BB962C8B-B14F-4D97-AF65-F5344CB8AC3E}">
        <p14:creationId xmlns:p14="http://schemas.microsoft.com/office/powerpoint/2010/main" val="366413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821A95-4AEC-48B6-A584-7555C905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EEB74-C805-447B-9001-766450446AD7}"/>
              </a:ext>
            </a:extLst>
          </p:cNvPr>
          <p:cNvSpPr>
            <a:spLocks noGrp="1"/>
          </p:cNvSpPr>
          <p:nvPr>
            <p:ph type="title"/>
          </p:nvPr>
        </p:nvSpPr>
        <p:spPr>
          <a:xfrm>
            <a:off x="1271588" y="662399"/>
            <a:ext cx="10153650" cy="1494000"/>
          </a:xfrm>
        </p:spPr>
        <p:txBody>
          <a:bodyPr anchor="t">
            <a:normAutofit/>
          </a:bodyPr>
          <a:lstStyle/>
          <a:p>
            <a:r>
              <a:rPr lang="en-US" dirty="0"/>
              <a:t>Overview – Bronze – Setting the Stage</a:t>
            </a:r>
            <a:br>
              <a:rPr lang="en-US" dirty="0"/>
            </a:br>
            <a:endParaRPr lang="en-US" dirty="0"/>
          </a:p>
        </p:txBody>
      </p:sp>
      <p:grpSp>
        <p:nvGrpSpPr>
          <p:cNvPr id="12" name="Group 11">
            <a:extLst>
              <a:ext uri="{FF2B5EF4-FFF2-40B4-BE49-F238E27FC236}">
                <a16:creationId xmlns:a16="http://schemas.microsoft.com/office/drawing/2014/main" id="{69996FAB-012A-4B0F-A158-D21B9D459F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E1CDEC00-6E40-4AC1-B45A-15954C78D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14" name="Freeform 6">
              <a:extLst>
                <a:ext uri="{FF2B5EF4-FFF2-40B4-BE49-F238E27FC236}">
                  <a16:creationId xmlns:a16="http://schemas.microsoft.com/office/drawing/2014/main" id="{8BF78D31-BD66-4296-ABEF-9492C4222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a:extLst>
              <a:ext uri="{FF2B5EF4-FFF2-40B4-BE49-F238E27FC236}">
                <a16:creationId xmlns:a16="http://schemas.microsoft.com/office/drawing/2014/main" id="{DE0FAEA6-0C57-4E32-B090-20DF5AFF73B6}"/>
              </a:ext>
            </a:extLst>
          </p:cNvPr>
          <p:cNvSpPr>
            <a:spLocks noGrp="1"/>
          </p:cNvSpPr>
          <p:nvPr>
            <p:ph idx="1"/>
          </p:nvPr>
        </p:nvSpPr>
        <p:spPr>
          <a:xfrm>
            <a:off x="1251678" y="2286001"/>
            <a:ext cx="6015897" cy="3844800"/>
          </a:xfrm>
        </p:spPr>
        <p:txBody>
          <a:bodyPr>
            <a:normAutofit/>
          </a:bodyPr>
          <a:lstStyle/>
          <a:p>
            <a:pPr marL="0" indent="0">
              <a:buNone/>
            </a:pPr>
            <a:r>
              <a:rPr lang="en-US" b="0" i="0" dirty="0">
                <a:solidFill>
                  <a:schemeClr val="tx1">
                    <a:alpha val="60000"/>
                  </a:schemeClr>
                </a:solidFill>
                <a:effectLst/>
                <a:latin typeface="Helvetica" panose="020B0604020202020204" pitchFamily="34" charset="0"/>
              </a:rPr>
              <a:t>The Bronze Award level provides applicants with the tools and resources they need for continuous im​provement in quality care. Through the Bronze criteria, based on the </a:t>
            </a:r>
            <a:r>
              <a:rPr lang="en-US" b="0" i="0" u="none" strike="noStrike" dirty="0">
                <a:solidFill>
                  <a:schemeClr val="tx1">
                    <a:alpha val="60000"/>
                  </a:schemeClr>
                </a:solidFill>
                <a:effectLst/>
                <a:latin typeface="Helvetica" panose="020B0604020202020204" pitchFamily="34" charset="0"/>
                <a:hlinkClick r:id="rId3"/>
              </a:rPr>
              <a:t>Baldrige Excellence Framework</a:t>
            </a:r>
            <a:r>
              <a:rPr lang="en-US" b="0" i="0" dirty="0">
                <a:solidFill>
                  <a:schemeClr val="tx1">
                    <a:alpha val="60000"/>
                  </a:schemeClr>
                </a:solidFill>
                <a:effectLst/>
                <a:latin typeface="Helvetica" panose="020B0604020202020204" pitchFamily="34" charset="0"/>
              </a:rPr>
              <a:t>, applicants will assess their organization’s mission, vision, and key factors that lead to success.</a:t>
            </a:r>
            <a:endParaRPr lang="en-US" dirty="0">
              <a:solidFill>
                <a:schemeClr val="tx1">
                  <a:alpha val="60000"/>
                </a:schemeClr>
              </a:solidFill>
            </a:endParaRPr>
          </a:p>
        </p:txBody>
      </p:sp>
      <p:pic>
        <p:nvPicPr>
          <p:cNvPr id="5" name="Picture 4" descr="Logo&#10;&#10;Description automatically generated">
            <a:extLst>
              <a:ext uri="{FF2B5EF4-FFF2-40B4-BE49-F238E27FC236}">
                <a16:creationId xmlns:a16="http://schemas.microsoft.com/office/drawing/2014/main" id="{56CF014B-F051-492F-82E5-14FB93376E8A}"/>
              </a:ext>
            </a:extLst>
          </p:cNvPr>
          <p:cNvPicPr>
            <a:picLocks noChangeAspect="1"/>
          </p:cNvPicPr>
          <p:nvPr/>
        </p:nvPicPr>
        <p:blipFill rotWithShape="1">
          <a:blip r:embed="rId4"/>
          <a:srcRect t="121" r="-2" b="-2"/>
          <a:stretch/>
        </p:blipFill>
        <p:spPr>
          <a:xfrm>
            <a:off x="7754811" y="219735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274361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821A95-4AEC-48B6-A584-7555C905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2E587-2C5D-459F-BFFE-8A7C61358E81}"/>
              </a:ext>
            </a:extLst>
          </p:cNvPr>
          <p:cNvSpPr>
            <a:spLocks noGrp="1"/>
          </p:cNvSpPr>
          <p:nvPr>
            <p:ph type="title"/>
          </p:nvPr>
        </p:nvSpPr>
        <p:spPr>
          <a:xfrm>
            <a:off x="1271588" y="662399"/>
            <a:ext cx="10153650" cy="1494000"/>
          </a:xfrm>
        </p:spPr>
        <p:txBody>
          <a:bodyPr anchor="t">
            <a:normAutofit/>
          </a:bodyPr>
          <a:lstStyle/>
          <a:p>
            <a:r>
              <a:rPr lang="en-US" dirty="0"/>
              <a:t>Overview – Silver – Tell Your Story</a:t>
            </a:r>
          </a:p>
        </p:txBody>
      </p:sp>
      <p:grpSp>
        <p:nvGrpSpPr>
          <p:cNvPr id="12" name="Group 11">
            <a:extLst>
              <a:ext uri="{FF2B5EF4-FFF2-40B4-BE49-F238E27FC236}">
                <a16:creationId xmlns:a16="http://schemas.microsoft.com/office/drawing/2014/main" id="{69996FAB-012A-4B0F-A158-D21B9D459F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E1CDEC00-6E40-4AC1-B45A-15954C78D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14" name="Freeform 6">
              <a:extLst>
                <a:ext uri="{FF2B5EF4-FFF2-40B4-BE49-F238E27FC236}">
                  <a16:creationId xmlns:a16="http://schemas.microsoft.com/office/drawing/2014/main" id="{8BF78D31-BD66-4296-ABEF-9492C4222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a:extLst>
              <a:ext uri="{FF2B5EF4-FFF2-40B4-BE49-F238E27FC236}">
                <a16:creationId xmlns:a16="http://schemas.microsoft.com/office/drawing/2014/main" id="{7A3F5588-5ECC-49B2-BE0C-40D98C9E1D15}"/>
              </a:ext>
            </a:extLst>
          </p:cNvPr>
          <p:cNvSpPr>
            <a:spLocks noGrp="1"/>
          </p:cNvSpPr>
          <p:nvPr>
            <p:ph idx="1"/>
          </p:nvPr>
        </p:nvSpPr>
        <p:spPr>
          <a:xfrm>
            <a:off x="1251678" y="2286001"/>
            <a:ext cx="6015897" cy="3844800"/>
          </a:xfrm>
        </p:spPr>
        <p:txBody>
          <a:bodyPr>
            <a:normAutofit/>
          </a:bodyPr>
          <a:lstStyle/>
          <a:p>
            <a:pPr marL="0" indent="0">
              <a:buNone/>
            </a:pPr>
            <a:r>
              <a:rPr lang="en-US" sz="2400" b="0" i="0" dirty="0">
                <a:solidFill>
                  <a:schemeClr val="tx1">
                    <a:alpha val="60000"/>
                  </a:schemeClr>
                </a:solidFill>
                <a:effectLst/>
                <a:latin typeface="Helvetica" panose="020B0604020202020204" pitchFamily="34" charset="0"/>
              </a:rPr>
              <a:t>At the Silver Award level, applicants continue to learn and develop effective approaches that help improve performance and health care outcomes. The Silver criteria, based on the </a:t>
            </a:r>
            <a:r>
              <a:rPr lang="en-US" sz="2400" b="0" i="0" u="none" strike="noStrike" dirty="0">
                <a:solidFill>
                  <a:schemeClr val="tx1">
                    <a:alpha val="60000"/>
                  </a:schemeClr>
                </a:solidFill>
                <a:effectLst/>
                <a:latin typeface="Helvetica" panose="020B0604020202020204" pitchFamily="34" charset="0"/>
                <a:hlinkClick r:id="rId2"/>
              </a:rPr>
              <a:t>Baldrige Excellence Framework</a:t>
            </a:r>
            <a:r>
              <a:rPr lang="en-US" sz="2400" b="0" i="0" dirty="0">
                <a:solidFill>
                  <a:schemeClr val="tx1">
                    <a:alpha val="60000"/>
                  </a:schemeClr>
                </a:solidFill>
                <a:effectLst/>
                <a:latin typeface="Helvetica" panose="020B0604020202020204" pitchFamily="34" charset="0"/>
              </a:rPr>
              <a:t>, provide applicants with a thorough assessment of how their organization works, its effectiveness, and tools for improvement in their approaches.</a:t>
            </a:r>
            <a:endParaRPr lang="en-US" sz="2400" dirty="0">
              <a:solidFill>
                <a:schemeClr val="tx1">
                  <a:alpha val="60000"/>
                </a:schemeClr>
              </a:solidFill>
            </a:endParaRPr>
          </a:p>
        </p:txBody>
      </p:sp>
      <p:pic>
        <p:nvPicPr>
          <p:cNvPr id="5" name="Picture 4" descr="A picture containing text, sky, blue&#10;&#10;Description automatically generated">
            <a:extLst>
              <a:ext uri="{FF2B5EF4-FFF2-40B4-BE49-F238E27FC236}">
                <a16:creationId xmlns:a16="http://schemas.microsoft.com/office/drawing/2014/main" id="{4E0AFE6E-1E44-496D-A526-7F674BC7780C}"/>
              </a:ext>
            </a:extLst>
          </p:cNvPr>
          <p:cNvPicPr>
            <a:picLocks noChangeAspect="1"/>
          </p:cNvPicPr>
          <p:nvPr/>
        </p:nvPicPr>
        <p:blipFill rotWithShape="1">
          <a:blip r:embed="rId3"/>
          <a:srcRect t="3867" r="-4" b="-4"/>
          <a:stretch/>
        </p:blipFill>
        <p:spPr>
          <a:xfrm>
            <a:off x="7754811" y="219735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344788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821A95-4AEC-48B6-A584-7555C905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BACB2B-C6F0-4C28-8FF7-549E78CE5AE4}"/>
              </a:ext>
            </a:extLst>
          </p:cNvPr>
          <p:cNvSpPr>
            <a:spLocks noGrp="1"/>
          </p:cNvSpPr>
          <p:nvPr>
            <p:ph type="title"/>
          </p:nvPr>
        </p:nvSpPr>
        <p:spPr>
          <a:xfrm>
            <a:off x="1271588" y="662399"/>
            <a:ext cx="10153650" cy="1494000"/>
          </a:xfrm>
        </p:spPr>
        <p:txBody>
          <a:bodyPr anchor="t">
            <a:normAutofit/>
          </a:bodyPr>
          <a:lstStyle/>
          <a:p>
            <a:r>
              <a:rPr lang="en-US" dirty="0"/>
              <a:t>Overview – Gold – Show Your Story </a:t>
            </a:r>
          </a:p>
        </p:txBody>
      </p:sp>
      <p:grpSp>
        <p:nvGrpSpPr>
          <p:cNvPr id="12" name="Group 11">
            <a:extLst>
              <a:ext uri="{FF2B5EF4-FFF2-40B4-BE49-F238E27FC236}">
                <a16:creationId xmlns:a16="http://schemas.microsoft.com/office/drawing/2014/main" id="{69996FAB-012A-4B0F-A158-D21B9D459F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E1CDEC00-6E40-4AC1-B45A-15954C78D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14" name="Freeform 6">
              <a:extLst>
                <a:ext uri="{FF2B5EF4-FFF2-40B4-BE49-F238E27FC236}">
                  <a16:creationId xmlns:a16="http://schemas.microsoft.com/office/drawing/2014/main" id="{8BF78D31-BD66-4296-ABEF-9492C4222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a:extLst>
              <a:ext uri="{FF2B5EF4-FFF2-40B4-BE49-F238E27FC236}">
                <a16:creationId xmlns:a16="http://schemas.microsoft.com/office/drawing/2014/main" id="{A9943D56-A566-4D26-B80D-EFD10EF5D432}"/>
              </a:ext>
            </a:extLst>
          </p:cNvPr>
          <p:cNvSpPr>
            <a:spLocks noGrp="1"/>
          </p:cNvSpPr>
          <p:nvPr>
            <p:ph idx="1"/>
          </p:nvPr>
        </p:nvSpPr>
        <p:spPr>
          <a:xfrm>
            <a:off x="1251679" y="1603513"/>
            <a:ext cx="6368322" cy="4527288"/>
          </a:xfrm>
        </p:spPr>
        <p:txBody>
          <a:bodyPr>
            <a:normAutofit/>
          </a:bodyPr>
          <a:lstStyle/>
          <a:p>
            <a:pPr marL="0" indent="0">
              <a:buNone/>
            </a:pPr>
            <a:r>
              <a:rPr lang="en-US" sz="2000" b="1" i="0" dirty="0">
                <a:solidFill>
                  <a:schemeClr val="tx1">
                    <a:alpha val="60000"/>
                  </a:schemeClr>
                </a:solidFill>
                <a:effectLst/>
                <a:latin typeface="Helvetica" panose="020B0604020202020204" pitchFamily="34" charset="0"/>
              </a:rPr>
              <a:t>The final step in the AHCA/NCAL National Quality Award Program is the Gold – Excellence in Quality Award. Recipients of the Gold Award are considered the best of the best in the profession.</a:t>
            </a:r>
            <a:endParaRPr lang="en-US" sz="2000" b="0" i="0" dirty="0">
              <a:solidFill>
                <a:schemeClr val="tx1">
                  <a:alpha val="60000"/>
                </a:schemeClr>
              </a:solidFill>
              <a:effectLst/>
              <a:latin typeface="Helvetica" panose="020B0604020202020204" pitchFamily="34" charset="0"/>
            </a:endParaRPr>
          </a:p>
          <a:p>
            <a:pPr marL="0" indent="0">
              <a:buNone/>
            </a:pPr>
            <a:r>
              <a:rPr lang="en-US" sz="2000" b="0" i="0" dirty="0">
                <a:solidFill>
                  <a:schemeClr val="tx1">
                    <a:alpha val="60000"/>
                  </a:schemeClr>
                </a:solidFill>
                <a:effectLst/>
                <a:latin typeface="Helvetica" panose="020B0604020202020204" pitchFamily="34" charset="0"/>
              </a:rPr>
              <a:t>​At the Gold Award level, applicants must show superior performance in areas of the criteria including leadership, strategic planning, and customer and staff satisfaction. By completing the Gold level criteria, organizations take their quality journey to a higher level through the valuable feedback received in the application process and thereby reaching organizational goals. Gold applicants address the </a:t>
            </a:r>
            <a:r>
              <a:rPr lang="en-US" sz="2000" b="0" i="0" u="none" strike="noStrike" dirty="0">
                <a:solidFill>
                  <a:schemeClr val="tx1">
                    <a:alpha val="60000"/>
                  </a:schemeClr>
                </a:solidFill>
                <a:effectLst/>
                <a:latin typeface="Helvetica" panose="020B0604020202020204" pitchFamily="34" charset="0"/>
                <a:hlinkClick r:id="rId2"/>
              </a:rPr>
              <a:t>Baldrige Excellence Framework</a:t>
            </a:r>
            <a:r>
              <a:rPr lang="en-US" sz="2000" b="0" i="0" dirty="0">
                <a:solidFill>
                  <a:schemeClr val="tx1">
                    <a:alpha val="60000"/>
                  </a:schemeClr>
                </a:solidFill>
                <a:effectLst/>
                <a:latin typeface="Helvetica" panose="020B0604020202020204" pitchFamily="34" charset="0"/>
              </a:rPr>
              <a:t> in its entirety.</a:t>
            </a:r>
          </a:p>
          <a:p>
            <a:pPr marL="0" indent="0">
              <a:buNone/>
            </a:pPr>
            <a:endParaRPr lang="en-US" sz="1900" dirty="0">
              <a:solidFill>
                <a:schemeClr val="tx1">
                  <a:alpha val="60000"/>
                </a:schemeClr>
              </a:solidFill>
            </a:endParaRPr>
          </a:p>
        </p:txBody>
      </p:sp>
      <p:pic>
        <p:nvPicPr>
          <p:cNvPr id="5" name="Picture 4" descr="A picture containing logo&#10;&#10;Description automatically generated">
            <a:extLst>
              <a:ext uri="{FF2B5EF4-FFF2-40B4-BE49-F238E27FC236}">
                <a16:creationId xmlns:a16="http://schemas.microsoft.com/office/drawing/2014/main" id="{5D9B8703-4A00-4A30-B7A6-9E4AFF2DEA9F}"/>
              </a:ext>
            </a:extLst>
          </p:cNvPr>
          <p:cNvPicPr>
            <a:picLocks noChangeAspect="1"/>
          </p:cNvPicPr>
          <p:nvPr/>
        </p:nvPicPr>
        <p:blipFill rotWithShape="1">
          <a:blip r:embed="rId3"/>
          <a:srcRect l="3926" r="5563" b="-1"/>
          <a:stretch/>
        </p:blipFill>
        <p:spPr>
          <a:xfrm>
            <a:off x="7754811" y="219735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400734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EF1397-39BC-CF6D-AFF4-0FB24921BCE1}"/>
              </a:ext>
            </a:extLst>
          </p:cNvPr>
          <p:cNvPicPr>
            <a:picLocks noChangeAspect="1"/>
          </p:cNvPicPr>
          <p:nvPr/>
        </p:nvPicPr>
        <p:blipFill>
          <a:blip r:embed="rId2"/>
          <a:stretch>
            <a:fillRect/>
          </a:stretch>
        </p:blipFill>
        <p:spPr>
          <a:xfrm>
            <a:off x="136527" y="1573886"/>
            <a:ext cx="4002548" cy="3710227"/>
          </a:xfrm>
          <a:prstGeom prst="rect">
            <a:avLst/>
          </a:prstGeom>
        </p:spPr>
      </p:pic>
      <p:pic>
        <p:nvPicPr>
          <p:cNvPr id="9" name="Picture 8">
            <a:extLst>
              <a:ext uri="{FF2B5EF4-FFF2-40B4-BE49-F238E27FC236}">
                <a16:creationId xmlns:a16="http://schemas.microsoft.com/office/drawing/2014/main" id="{DEE94773-921B-9665-DCF1-25FBB750CCD2}"/>
              </a:ext>
            </a:extLst>
          </p:cNvPr>
          <p:cNvPicPr>
            <a:picLocks noChangeAspect="1"/>
          </p:cNvPicPr>
          <p:nvPr/>
        </p:nvPicPr>
        <p:blipFill>
          <a:blip r:embed="rId3"/>
          <a:stretch>
            <a:fillRect/>
          </a:stretch>
        </p:blipFill>
        <p:spPr>
          <a:xfrm>
            <a:off x="4165601" y="1573886"/>
            <a:ext cx="3924868" cy="3710227"/>
          </a:xfrm>
          <a:prstGeom prst="rect">
            <a:avLst/>
          </a:prstGeom>
        </p:spPr>
      </p:pic>
      <p:pic>
        <p:nvPicPr>
          <p:cNvPr id="11" name="Picture 10">
            <a:extLst>
              <a:ext uri="{FF2B5EF4-FFF2-40B4-BE49-F238E27FC236}">
                <a16:creationId xmlns:a16="http://schemas.microsoft.com/office/drawing/2014/main" id="{1920A24C-660C-CF2A-4148-B4F4565663F5}"/>
              </a:ext>
            </a:extLst>
          </p:cNvPr>
          <p:cNvPicPr>
            <a:picLocks noChangeAspect="1"/>
          </p:cNvPicPr>
          <p:nvPr/>
        </p:nvPicPr>
        <p:blipFill>
          <a:blip r:embed="rId4"/>
          <a:stretch>
            <a:fillRect/>
          </a:stretch>
        </p:blipFill>
        <p:spPr>
          <a:xfrm>
            <a:off x="8116995" y="1573886"/>
            <a:ext cx="3970326" cy="3710228"/>
          </a:xfrm>
          <a:prstGeom prst="rect">
            <a:avLst/>
          </a:prstGeom>
        </p:spPr>
      </p:pic>
      <p:sp>
        <p:nvSpPr>
          <p:cNvPr id="15" name="TextBox 14">
            <a:extLst>
              <a:ext uri="{FF2B5EF4-FFF2-40B4-BE49-F238E27FC236}">
                <a16:creationId xmlns:a16="http://schemas.microsoft.com/office/drawing/2014/main" id="{295F8F39-248B-5270-006E-0D6C1C189814}"/>
              </a:ext>
            </a:extLst>
          </p:cNvPr>
          <p:cNvSpPr txBox="1"/>
          <p:nvPr/>
        </p:nvSpPr>
        <p:spPr>
          <a:xfrm>
            <a:off x="3080035" y="5671235"/>
            <a:ext cx="6096000" cy="800219"/>
          </a:xfrm>
          <a:prstGeom prst="rect">
            <a:avLst/>
          </a:prstGeom>
          <a:noFill/>
        </p:spPr>
        <p:txBody>
          <a:bodyPr wrap="square">
            <a:spAutoFit/>
          </a:bodyPr>
          <a:lstStyle/>
          <a:p>
            <a:pPr algn="ctr"/>
            <a:r>
              <a:rPr lang="en-US" sz="2800" dirty="0">
                <a:hlinkClick r:id="rId5"/>
              </a:rPr>
              <a:t>Quality Award Program</a:t>
            </a:r>
            <a:endParaRPr lang="en-US" sz="2800" dirty="0"/>
          </a:p>
          <a:p>
            <a:pPr algn="ctr"/>
            <a:endParaRPr lang="en-US" dirty="0"/>
          </a:p>
        </p:txBody>
      </p:sp>
    </p:spTree>
    <p:extLst>
      <p:ext uri="{BB962C8B-B14F-4D97-AF65-F5344CB8AC3E}">
        <p14:creationId xmlns:p14="http://schemas.microsoft.com/office/powerpoint/2010/main" val="247065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682F2-6DB4-4426-8175-8470FF96CC86}"/>
              </a:ext>
            </a:extLst>
          </p:cNvPr>
          <p:cNvSpPr>
            <a:spLocks noGrp="1"/>
          </p:cNvSpPr>
          <p:nvPr>
            <p:ph type="title"/>
          </p:nvPr>
        </p:nvSpPr>
        <p:spPr>
          <a:xfrm>
            <a:off x="838200" y="365125"/>
            <a:ext cx="10515600" cy="1325563"/>
          </a:xfrm>
        </p:spPr>
        <p:txBody>
          <a:bodyPr>
            <a:normAutofit/>
          </a:bodyPr>
          <a:lstStyle/>
          <a:p>
            <a:r>
              <a:rPr lang="en-US" sz="2600"/>
              <a:t>Technical versus effective application writing i.e., getting your message across and meeting requirements</a:t>
            </a:r>
            <a:br>
              <a:rPr lang="en-US" sz="2600"/>
            </a:br>
            <a:endParaRPr lang="en-US" sz="2600"/>
          </a:p>
        </p:txBody>
      </p:sp>
      <p:sp>
        <p:nvSpPr>
          <p:cNvPr id="3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Content Placeholder 2">
            <a:extLst>
              <a:ext uri="{FF2B5EF4-FFF2-40B4-BE49-F238E27FC236}">
                <a16:creationId xmlns:a16="http://schemas.microsoft.com/office/drawing/2014/main" id="{3CC4645D-494E-4484-85AD-A8CB8934DFBF}"/>
              </a:ext>
            </a:extLst>
          </p:cNvPr>
          <p:cNvGraphicFramePr>
            <a:graphicFrameLocks noGrp="1"/>
          </p:cNvGraphicFramePr>
          <p:nvPr>
            <p:ph idx="1"/>
            <p:extLst>
              <p:ext uri="{D42A27DB-BD31-4B8C-83A1-F6EECF244321}">
                <p14:modId xmlns:p14="http://schemas.microsoft.com/office/powerpoint/2010/main" val="119490344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26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603DC-8B2A-4E00-86AA-AB1C6B940CB7}"/>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Some Examples…</a:t>
            </a:r>
          </a:p>
        </p:txBody>
      </p:sp>
      <p:sp>
        <p:nvSpPr>
          <p:cNvPr id="22" name="Rectangle 2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4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F9D2DD1B-4ADE-44EF-8FA6-6E01622F5942}"/>
              </a:ext>
            </a:extLst>
          </p:cNvPr>
          <p:cNvGraphicFramePr>
            <a:graphicFrameLocks noGrp="1"/>
          </p:cNvGraphicFramePr>
          <p:nvPr>
            <p:ph idx="1"/>
            <p:extLst>
              <p:ext uri="{D42A27DB-BD31-4B8C-83A1-F6EECF244321}">
                <p14:modId xmlns:p14="http://schemas.microsoft.com/office/powerpoint/2010/main" val="4225366621"/>
              </p:ext>
            </p:extLst>
          </p:nvPr>
        </p:nvGraphicFramePr>
        <p:xfrm>
          <a:off x="838200" y="2650733"/>
          <a:ext cx="10515600" cy="3526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Text&#10;&#10;Description automatically generated">
            <a:extLst>
              <a:ext uri="{FF2B5EF4-FFF2-40B4-BE49-F238E27FC236}">
                <a16:creationId xmlns:a16="http://schemas.microsoft.com/office/drawing/2014/main" id="{6C5A1EEC-4318-43F6-A296-8DB41F7F4CDE}"/>
              </a:ext>
            </a:extLst>
          </p:cNvPr>
          <p:cNvPicPr>
            <a:picLocks noChangeAspect="1"/>
          </p:cNvPicPr>
          <p:nvPr/>
        </p:nvPicPr>
        <p:blipFill rotWithShape="1">
          <a:blip r:embed="rId7"/>
          <a:srcRect b="31483"/>
          <a:stretch/>
        </p:blipFill>
        <p:spPr>
          <a:xfrm>
            <a:off x="2342356" y="482601"/>
            <a:ext cx="7507288" cy="1887290"/>
          </a:xfrm>
          <a:prstGeom prst="rect">
            <a:avLst/>
          </a:prstGeom>
        </p:spPr>
      </p:pic>
      <p:sp>
        <p:nvSpPr>
          <p:cNvPr id="2" name="Rectangle 1">
            <a:extLst>
              <a:ext uri="{FF2B5EF4-FFF2-40B4-BE49-F238E27FC236}">
                <a16:creationId xmlns:a16="http://schemas.microsoft.com/office/drawing/2014/main" id="{79E0CACC-FEF8-1AF1-10D9-896CF1C35BE2}"/>
              </a:ext>
            </a:extLst>
          </p:cNvPr>
          <p:cNvSpPr/>
          <p:nvPr/>
        </p:nvSpPr>
        <p:spPr>
          <a:xfrm rot="20846352">
            <a:off x="7551423" y="1670397"/>
            <a:ext cx="4921799"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rPr>
              <a:t>Separate the Questions</a:t>
            </a:r>
            <a:endParaRPr lang="en-US" sz="3200" b="1" cap="none" spc="0" dirty="0">
              <a:ln/>
              <a:solidFill>
                <a:schemeClr val="accent4"/>
              </a:solidFill>
              <a:effectLst/>
            </a:endParaRPr>
          </a:p>
        </p:txBody>
      </p:sp>
    </p:spTree>
    <p:extLst>
      <p:ext uri="{BB962C8B-B14F-4D97-AF65-F5344CB8AC3E}">
        <p14:creationId xmlns:p14="http://schemas.microsoft.com/office/powerpoint/2010/main" val="333866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E9C5B-BC60-41A1-9477-AE9D5EB275DD}"/>
              </a:ext>
            </a:extLst>
          </p:cNvPr>
          <p:cNvSpPr>
            <a:spLocks noGrp="1"/>
          </p:cNvSpPr>
          <p:nvPr>
            <p:ph type="title"/>
          </p:nvPr>
        </p:nvSpPr>
        <p:spPr>
          <a:xfrm>
            <a:off x="838200" y="668377"/>
            <a:ext cx="10515600" cy="1325563"/>
          </a:xfrm>
        </p:spPr>
        <p:txBody>
          <a:bodyPr>
            <a:normAutofit/>
          </a:bodyPr>
          <a:lstStyle/>
          <a:p>
            <a:r>
              <a:rPr lang="en-US"/>
              <a:t>Outline each answer</a:t>
            </a:r>
            <a:endParaRPr lang="en-US" dirty="0"/>
          </a:p>
        </p:txBody>
      </p:sp>
      <p:sp>
        <p:nvSpPr>
          <p:cNvPr id="3" name="Content Placeholder 2">
            <a:extLst>
              <a:ext uri="{FF2B5EF4-FFF2-40B4-BE49-F238E27FC236}">
                <a16:creationId xmlns:a16="http://schemas.microsoft.com/office/drawing/2014/main" id="{A30AF825-C750-4B67-ADB3-01DC289D9F1A}"/>
              </a:ext>
            </a:extLst>
          </p:cNvPr>
          <p:cNvSpPr>
            <a:spLocks noGrp="1"/>
          </p:cNvSpPr>
          <p:nvPr>
            <p:ph sz="half" idx="1"/>
          </p:nvPr>
        </p:nvSpPr>
        <p:spPr>
          <a:xfrm>
            <a:off x="838200" y="2177456"/>
            <a:ext cx="5097780" cy="3795748"/>
          </a:xfrm>
        </p:spPr>
        <p:txBody>
          <a:bodyPr>
            <a:normAutofit lnSpcReduction="10000"/>
          </a:bodyPr>
          <a:lstStyle/>
          <a:p>
            <a:pPr lvl="0"/>
            <a:r>
              <a:rPr lang="en-US" sz="1700" dirty="0"/>
              <a:t>What are the main health care service offerings?</a:t>
            </a:r>
          </a:p>
          <a:p>
            <a:pPr lvl="1"/>
            <a:r>
              <a:rPr lang="en-US" sz="1700" dirty="0"/>
              <a:t>Skilled Nursing Care</a:t>
            </a:r>
          </a:p>
          <a:p>
            <a:pPr lvl="1"/>
            <a:r>
              <a:rPr lang="en-US" sz="1700" dirty="0"/>
              <a:t>Assistance with ADL’s</a:t>
            </a:r>
          </a:p>
          <a:p>
            <a:pPr lvl="1"/>
            <a:r>
              <a:rPr lang="en-US" sz="1700" dirty="0"/>
              <a:t>In House Therapy</a:t>
            </a:r>
          </a:p>
          <a:p>
            <a:pPr lvl="1"/>
            <a:r>
              <a:rPr lang="en-US" sz="1700" dirty="0"/>
              <a:t>Medication assistance</a:t>
            </a:r>
          </a:p>
          <a:p>
            <a:pPr lvl="1"/>
            <a:r>
              <a:rPr lang="en-US" sz="1700" dirty="0"/>
              <a:t>Engaged activity/life enrichment programing</a:t>
            </a:r>
          </a:p>
          <a:p>
            <a:pPr lvl="1"/>
            <a:endParaRPr lang="en-US" sz="1700" dirty="0"/>
          </a:p>
          <a:p>
            <a:pPr lvl="0"/>
            <a:r>
              <a:rPr lang="en-US" sz="1700" dirty="0"/>
              <a:t>What is the relative importance of </a:t>
            </a:r>
            <a:r>
              <a:rPr lang="en-US" sz="1700" i="1" dirty="0"/>
              <a:t>each</a:t>
            </a:r>
            <a:r>
              <a:rPr lang="en-US" sz="1700" dirty="0"/>
              <a:t> to your organizational success?</a:t>
            </a:r>
          </a:p>
          <a:p>
            <a:pPr lvl="1"/>
            <a:r>
              <a:rPr lang="en-US" sz="1700" dirty="0"/>
              <a:t>Healthy, satisfied residents with needs met</a:t>
            </a:r>
          </a:p>
          <a:p>
            <a:pPr lvl="1"/>
            <a:r>
              <a:rPr lang="en-US" sz="1700" dirty="0"/>
              <a:t>Providing nursing and rehabilitative therapy services Resident engagement</a:t>
            </a:r>
          </a:p>
          <a:p>
            <a:pPr lvl="1"/>
            <a:r>
              <a:rPr lang="en-US" sz="1700" dirty="0"/>
              <a:t>Financial success</a:t>
            </a:r>
          </a:p>
          <a:p>
            <a:pPr lvl="0"/>
            <a:endParaRPr lang="en-US" sz="1700" dirty="0"/>
          </a:p>
          <a:p>
            <a:endParaRPr lang="en-US" sz="1700" dirty="0"/>
          </a:p>
        </p:txBody>
      </p:sp>
      <p:sp>
        <p:nvSpPr>
          <p:cNvPr id="4" name="Content Placeholder 3">
            <a:extLst>
              <a:ext uri="{FF2B5EF4-FFF2-40B4-BE49-F238E27FC236}">
                <a16:creationId xmlns:a16="http://schemas.microsoft.com/office/drawing/2014/main" id="{C466C6F6-3163-433C-A4DD-69F11E6B0230}"/>
              </a:ext>
            </a:extLst>
          </p:cNvPr>
          <p:cNvSpPr>
            <a:spLocks noGrp="1"/>
          </p:cNvSpPr>
          <p:nvPr>
            <p:ph sz="half" idx="2"/>
          </p:nvPr>
        </p:nvSpPr>
        <p:spPr>
          <a:xfrm>
            <a:off x="6256020" y="2177456"/>
            <a:ext cx="5097780" cy="3795748"/>
          </a:xfrm>
        </p:spPr>
        <p:txBody>
          <a:bodyPr>
            <a:normAutofit lnSpcReduction="10000"/>
          </a:bodyPr>
          <a:lstStyle/>
          <a:p>
            <a:pPr lvl="0"/>
            <a:r>
              <a:rPr lang="en-US" sz="1700" dirty="0"/>
              <a:t>What is your organization’s mission/vision statement </a:t>
            </a:r>
            <a:r>
              <a:rPr lang="en-US" sz="1700" i="1" dirty="0"/>
              <a:t>(verbatim)</a:t>
            </a:r>
            <a:r>
              <a:rPr lang="en-US" sz="1700" dirty="0"/>
              <a:t>?</a:t>
            </a:r>
          </a:p>
          <a:p>
            <a:pPr lvl="1"/>
            <a:r>
              <a:rPr lang="en-US" sz="1700" dirty="0"/>
              <a:t>To enhance the lives of everyone we serve</a:t>
            </a:r>
          </a:p>
          <a:p>
            <a:pPr lvl="0"/>
            <a:r>
              <a:rPr lang="en-US" sz="1700" dirty="0"/>
              <a:t>What are the specific methods used to communicate it across your organization?</a:t>
            </a:r>
          </a:p>
          <a:p>
            <a:pPr lvl="1"/>
            <a:r>
              <a:rPr lang="en-US" sz="1700" dirty="0">
                <a:ea typeface="Calibri" panose="020F0502020204030204" pitchFamily="34" charset="0"/>
                <a:cs typeface="Times New Roman" panose="02020603050405020304" pitchFamily="18" charset="0"/>
              </a:rPr>
              <a:t>Postings</a:t>
            </a:r>
            <a:r>
              <a:rPr lang="en-US" sz="1700" dirty="0">
                <a:effectLst/>
                <a:ea typeface="Calibri" panose="020F0502020204030204" pitchFamily="34" charset="0"/>
                <a:cs typeface="Times New Roman" panose="02020603050405020304" pitchFamily="18" charset="0"/>
              </a:rPr>
              <a:t> throughout the community</a:t>
            </a:r>
          </a:p>
          <a:p>
            <a:pPr lvl="1"/>
            <a:r>
              <a:rPr lang="en-US" sz="1700" dirty="0">
                <a:effectLst/>
                <a:ea typeface="Calibri" panose="020F0502020204030204" pitchFamily="34" charset="0"/>
                <a:cs typeface="Times New Roman" panose="02020603050405020304" pitchFamily="18" charset="0"/>
              </a:rPr>
              <a:t>Daily stand-up meeting </a:t>
            </a:r>
          </a:p>
          <a:p>
            <a:pPr lvl="1"/>
            <a:r>
              <a:rPr lang="en-US" sz="1700" dirty="0">
                <a:ea typeface="Calibri" panose="020F0502020204030204" pitchFamily="34" charset="0"/>
                <a:cs typeface="Times New Roman" panose="02020603050405020304" pitchFamily="18" charset="0"/>
              </a:rPr>
              <a:t>D</a:t>
            </a:r>
            <a:r>
              <a:rPr lang="en-US" sz="1700" dirty="0">
                <a:effectLst/>
                <a:ea typeface="Calibri" panose="020F0502020204030204" pitchFamily="34" charset="0"/>
                <a:cs typeface="Times New Roman" panose="02020603050405020304" pitchFamily="18" charset="0"/>
              </a:rPr>
              <a:t>uring our move in process</a:t>
            </a:r>
          </a:p>
          <a:p>
            <a:pPr lvl="1"/>
            <a:r>
              <a:rPr lang="en-US" sz="1700" dirty="0">
                <a:ea typeface="Calibri" panose="020F0502020204030204" pitchFamily="34" charset="0"/>
                <a:cs typeface="Times New Roman" panose="02020603050405020304" pitchFamily="18" charset="0"/>
              </a:rPr>
              <a:t>M</a:t>
            </a:r>
            <a:r>
              <a:rPr lang="en-US" sz="1700" dirty="0">
                <a:effectLst/>
                <a:ea typeface="Calibri" panose="020F0502020204030204" pitchFamily="34" charset="0"/>
                <a:cs typeface="Times New Roman" panose="02020603050405020304" pitchFamily="18" charset="0"/>
              </a:rPr>
              <a:t>onthly all-staff meetings</a:t>
            </a:r>
          </a:p>
          <a:p>
            <a:pPr lvl="1"/>
            <a:r>
              <a:rPr lang="en-US" sz="1700" dirty="0">
                <a:effectLst/>
                <a:ea typeface="Calibri" panose="020F0502020204030204" pitchFamily="34" charset="0"/>
                <a:cs typeface="Times New Roman" panose="02020603050405020304" pitchFamily="18" charset="0"/>
              </a:rPr>
              <a:t>Posted on all community websites</a:t>
            </a:r>
          </a:p>
          <a:p>
            <a:pPr lvl="1"/>
            <a:r>
              <a:rPr lang="en-US" sz="1700" dirty="0">
                <a:ea typeface="Calibri" panose="020F0502020204030204" pitchFamily="34" charset="0"/>
                <a:cs typeface="Times New Roman" panose="02020603050405020304" pitchFamily="18" charset="0"/>
              </a:rPr>
              <a:t>D</a:t>
            </a:r>
            <a:r>
              <a:rPr lang="en-US" sz="1700" dirty="0">
                <a:effectLst/>
                <a:ea typeface="Calibri" panose="020F0502020204030204" pitchFamily="34" charset="0"/>
                <a:cs typeface="Times New Roman" panose="02020603050405020304" pitchFamily="18" charset="0"/>
              </a:rPr>
              <a:t>iscussed at all company-wide meetings</a:t>
            </a:r>
          </a:p>
          <a:p>
            <a:pPr lvl="1"/>
            <a:r>
              <a:rPr lang="en-US" sz="1700" dirty="0">
                <a:ea typeface="Calibri" panose="020F0502020204030204" pitchFamily="34" charset="0"/>
                <a:cs typeface="Times New Roman" panose="02020603050405020304" pitchFamily="18" charset="0"/>
              </a:rPr>
              <a:t>R</a:t>
            </a:r>
            <a:r>
              <a:rPr lang="en-US" sz="1700" dirty="0">
                <a:effectLst/>
                <a:ea typeface="Calibri" panose="020F0502020204030204" pitchFamily="34" charset="0"/>
                <a:cs typeface="Times New Roman" panose="02020603050405020304" pitchFamily="18" charset="0"/>
              </a:rPr>
              <a:t>egional calls</a:t>
            </a:r>
            <a:endParaRPr lang="en-US" sz="1700" dirty="0"/>
          </a:p>
        </p:txBody>
      </p:sp>
    </p:spTree>
    <p:extLst>
      <p:ext uri="{BB962C8B-B14F-4D97-AF65-F5344CB8AC3E}">
        <p14:creationId xmlns:p14="http://schemas.microsoft.com/office/powerpoint/2010/main" val="328229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C323BA9-AA46-BD34-4CF3-00132DB33882}"/>
              </a:ext>
            </a:extLst>
          </p:cNvPr>
          <p:cNvSpPr>
            <a:spLocks noGrp="1"/>
          </p:cNvSpPr>
          <p:nvPr>
            <p:ph type="title"/>
          </p:nvPr>
        </p:nvSpPr>
        <p:spPr>
          <a:xfrm>
            <a:off x="992206" y="1608667"/>
            <a:ext cx="2823275" cy="4501127"/>
          </a:xfrm>
        </p:spPr>
        <p:txBody>
          <a:bodyPr anchor="t">
            <a:normAutofit/>
          </a:bodyPr>
          <a:lstStyle/>
          <a:p>
            <a:pPr algn="r"/>
            <a:r>
              <a:rPr lang="en-US" sz="3200" dirty="0">
                <a:solidFill>
                  <a:srgbClr val="FFFFFF"/>
                </a:solidFill>
              </a:rPr>
              <a:t>The Result for SNF</a:t>
            </a:r>
          </a:p>
        </p:txBody>
      </p:sp>
      <p:sp>
        <p:nvSpPr>
          <p:cNvPr id="6" name="Content Placeholder 2">
            <a:extLst>
              <a:ext uri="{FF2B5EF4-FFF2-40B4-BE49-F238E27FC236}">
                <a16:creationId xmlns:a16="http://schemas.microsoft.com/office/drawing/2014/main" id="{281F54BE-1E94-851C-43D5-A4CA0EC89222}"/>
              </a:ext>
            </a:extLst>
          </p:cNvPr>
          <p:cNvSpPr>
            <a:spLocks noGrp="1"/>
          </p:cNvSpPr>
          <p:nvPr>
            <p:ph sz="half" idx="1"/>
          </p:nvPr>
        </p:nvSpPr>
        <p:spPr>
          <a:xfrm>
            <a:off x="4548188" y="1608138"/>
            <a:ext cx="3421062" cy="4502150"/>
          </a:xfrm>
        </p:spPr>
        <p:txBody>
          <a:bodyPr>
            <a:normAutofit fontScale="92500" lnSpcReduction="10000"/>
          </a:bodyPr>
          <a:lstStyle/>
          <a:p>
            <a:r>
              <a:rPr lang="en-US" sz="2000" dirty="0">
                <a:solidFill>
                  <a:srgbClr val="FFFFFF"/>
                </a:solidFill>
              </a:rPr>
              <a:t>P1.a.1</a:t>
            </a:r>
          </a:p>
          <a:p>
            <a:pPr marL="342900" marR="0" indent="-342900">
              <a:spcAft>
                <a:spcPts val="0"/>
              </a:spcAft>
              <a:buAutoNum type="arabicPeriod"/>
            </a:pPr>
            <a:r>
              <a:rPr lang="en-US" sz="1800" dirty="0">
                <a:effectLst/>
                <a:latin typeface="Calibri" panose="020F0502020204030204" pitchFamily="34" charset="0"/>
                <a:ea typeface="Calibri" panose="020F0502020204030204" pitchFamily="34" charset="0"/>
              </a:rPr>
              <a:t>The </a:t>
            </a:r>
            <a:r>
              <a:rPr lang="en-US" sz="1800" b="1" dirty="0">
                <a:effectLst/>
                <a:latin typeface="Calibri" panose="020F0502020204030204" pitchFamily="34" charset="0"/>
                <a:ea typeface="Calibri" panose="020F0502020204030204" pitchFamily="34" charset="0"/>
              </a:rPr>
              <a:t>main health care service offerings</a:t>
            </a:r>
            <a:r>
              <a:rPr lang="en-US" sz="1800" dirty="0">
                <a:effectLst/>
                <a:latin typeface="Calibri" panose="020F0502020204030204" pitchFamily="34" charset="0"/>
                <a:ea typeface="Calibri" panose="020F0502020204030204" pitchFamily="34" charset="0"/>
              </a:rPr>
              <a:t> at ABC are skilled nursing and long-term care nursing</a:t>
            </a:r>
          </a:p>
          <a:p>
            <a:pPr marL="342900" indent="-342900">
              <a:buFont typeface="Arial" panose="020B0604020202020204" pitchFamily="34" charset="0"/>
              <a:buAutoNum type="arabicPeriod"/>
            </a:pPr>
            <a:r>
              <a:rPr lang="en-US" sz="1600" dirty="0">
                <a:effectLst/>
                <a:latin typeface="Calibri" panose="020F0502020204030204" pitchFamily="34" charset="0"/>
                <a:ea typeface="Calibri" panose="020F0502020204030204" pitchFamily="34" charset="0"/>
              </a:rPr>
              <a:t>The </a:t>
            </a:r>
            <a:r>
              <a:rPr lang="en-US" sz="1600" b="1" dirty="0">
                <a:effectLst/>
                <a:latin typeface="Calibri" panose="020F0502020204030204" pitchFamily="34" charset="0"/>
                <a:ea typeface="Calibri" panose="020F0502020204030204" pitchFamily="34" charset="0"/>
              </a:rPr>
              <a:t>relative importance </a:t>
            </a:r>
            <a:r>
              <a:rPr lang="en-US" sz="1600" dirty="0">
                <a:effectLst/>
                <a:latin typeface="Calibri" panose="020F0502020204030204" pitchFamily="34" charset="0"/>
                <a:ea typeface="Calibri" panose="020F0502020204030204" pitchFamily="34" charset="0"/>
              </a:rPr>
              <a:t>of each service is demonstrated by the revenue:  The Long-Term Care (LTC) Nursing service brings 64% of the revenue compared to 36% for the Skilled Nursing Unit (STC).</a:t>
            </a:r>
          </a:p>
          <a:p>
            <a:pPr marL="342900" marR="0" indent="-342900">
              <a:spcAft>
                <a:spcPts val="0"/>
              </a:spcAft>
              <a:buAutoNum type="arabicPeriod"/>
            </a:pPr>
            <a:endParaRPr lang="en-US" sz="1700" dirty="0">
              <a:solidFill>
                <a:srgbClr val="FFFFFF"/>
              </a:solidFill>
              <a:effectLst/>
              <a:ea typeface="Calibri" panose="020F0502020204030204" pitchFamily="34"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341A2CB3-566E-FCBC-AD84-A9E771AA7672}"/>
              </a:ext>
            </a:extLst>
          </p:cNvPr>
          <p:cNvSpPr>
            <a:spLocks noGrp="1"/>
          </p:cNvSpPr>
          <p:nvPr>
            <p:ph sz="half" idx="2"/>
          </p:nvPr>
        </p:nvSpPr>
        <p:spPr>
          <a:xfrm>
            <a:off x="8289925" y="1608138"/>
            <a:ext cx="3421063" cy="4502150"/>
          </a:xfrm>
        </p:spPr>
        <p:txBody>
          <a:bodyPr>
            <a:normAutofit fontScale="92500" lnSpcReduction="10000"/>
          </a:bodyPr>
          <a:lstStyle/>
          <a:p>
            <a:r>
              <a:rPr lang="en-US" sz="2000" dirty="0">
                <a:solidFill>
                  <a:srgbClr val="FFFFFF"/>
                </a:solidFill>
              </a:rPr>
              <a:t>P1.a.2</a:t>
            </a:r>
          </a:p>
          <a:p>
            <a:pPr marL="342900" indent="-342900">
              <a:buAutoNum type="arabicPeriod"/>
            </a:pPr>
            <a:r>
              <a:rPr lang="en-US" sz="1700" dirty="0">
                <a:solidFill>
                  <a:srgbClr val="FFFFFF"/>
                </a:solidFill>
                <a:effectLst/>
                <a:ea typeface="Calibri" panose="020F0502020204030204" pitchFamily="34" charset="0"/>
                <a:cs typeface="Times New Roman" panose="02020603050405020304" pitchFamily="18" charset="0"/>
              </a:rPr>
              <a:t>ABC's Mission Statement is to "Enhance the Life of Every Person We Serve."</a:t>
            </a:r>
          </a:p>
          <a:p>
            <a:pPr marL="342900" indent="-342900">
              <a:buAutoNum type="arabicPeriod"/>
            </a:pPr>
            <a:r>
              <a:rPr lang="en-US" sz="1700" dirty="0">
                <a:solidFill>
                  <a:srgbClr val="FFFFFF"/>
                </a:solidFill>
                <a:effectLst/>
                <a:ea typeface="Calibri" panose="020F0502020204030204" pitchFamily="34" charset="0"/>
                <a:cs typeface="Times New Roman" panose="02020603050405020304" pitchFamily="18" charset="0"/>
              </a:rPr>
              <a:t>The </a:t>
            </a:r>
            <a:r>
              <a:rPr lang="en-US" sz="1700" b="1" dirty="0">
                <a:solidFill>
                  <a:srgbClr val="FFFFFF"/>
                </a:solidFill>
                <a:ea typeface="Calibri" panose="020F0502020204030204" pitchFamily="34" charset="0"/>
                <a:cs typeface="Times New Roman" panose="02020603050405020304" pitchFamily="18" charset="0"/>
              </a:rPr>
              <a:t>specific methods we use to communicate our Mission is through </a:t>
            </a:r>
            <a:r>
              <a:rPr lang="en-US" sz="1700" dirty="0">
                <a:solidFill>
                  <a:srgbClr val="FFFFFF"/>
                </a:solidFill>
                <a:ea typeface="Calibri" panose="020F0502020204030204" pitchFamily="34" charset="0"/>
                <a:cs typeface="Times New Roman" panose="02020603050405020304" pitchFamily="18" charset="0"/>
              </a:rPr>
              <a:t>postings</a:t>
            </a:r>
            <a:r>
              <a:rPr lang="en-US" sz="1700" dirty="0">
                <a:solidFill>
                  <a:srgbClr val="FFFFFF"/>
                </a:solidFill>
                <a:effectLst/>
                <a:ea typeface="Calibri" panose="020F0502020204030204" pitchFamily="34" charset="0"/>
                <a:cs typeface="Times New Roman" panose="02020603050405020304" pitchFamily="18" charset="0"/>
              </a:rPr>
              <a:t> throughout the community, discussing in our daily stand-up meeting, during our move in process and at our monthly all-staff meetings. Our home office posts the mission statement on all community websites, discusses at all company-wide meetings and on regional calls where we talk about how we are meeting our mission by giving examples of how team members exemplify it in each of our communities. </a:t>
            </a:r>
          </a:p>
          <a:p>
            <a:endParaRPr lang="en-US" sz="1700" dirty="0">
              <a:solidFill>
                <a:srgbClr val="FFFFFF"/>
              </a:solidFill>
            </a:endParaRPr>
          </a:p>
        </p:txBody>
      </p:sp>
      <p:sp>
        <p:nvSpPr>
          <p:cNvPr id="8" name="TextBox 7">
            <a:extLst>
              <a:ext uri="{FF2B5EF4-FFF2-40B4-BE49-F238E27FC236}">
                <a16:creationId xmlns:a16="http://schemas.microsoft.com/office/drawing/2014/main" id="{7D3A34AF-9E88-092C-73A5-14447573CB9F}"/>
              </a:ext>
            </a:extLst>
          </p:cNvPr>
          <p:cNvSpPr txBox="1"/>
          <p:nvPr/>
        </p:nvSpPr>
        <p:spPr>
          <a:xfrm rot="20564944">
            <a:off x="562968" y="4922580"/>
            <a:ext cx="4963170" cy="461665"/>
          </a:xfrm>
          <a:prstGeom prst="rect">
            <a:avLst/>
          </a:prstGeom>
          <a:noFill/>
        </p:spPr>
        <p:txBody>
          <a:bodyPr wrap="square" rtlCol="0">
            <a:spAutoFit/>
          </a:bodyPr>
          <a:lstStyle/>
          <a:p>
            <a:r>
              <a:rPr lang="en-US" sz="2400" dirty="0">
                <a:solidFill>
                  <a:srgbClr val="FFFFFF"/>
                </a:solidFill>
              </a:rPr>
              <a:t>TIP: Use the question in the answer!</a:t>
            </a:r>
            <a:endParaRPr lang="en-US" sz="2400" dirty="0"/>
          </a:p>
        </p:txBody>
      </p:sp>
    </p:spTree>
    <p:extLst>
      <p:ext uri="{BB962C8B-B14F-4D97-AF65-F5344CB8AC3E}">
        <p14:creationId xmlns:p14="http://schemas.microsoft.com/office/powerpoint/2010/main" val="219050734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BBD4-71B3-4AEB-82EE-DDE5F80C871C}"/>
              </a:ext>
            </a:extLst>
          </p:cNvPr>
          <p:cNvSpPr>
            <a:spLocks noGrp="1"/>
          </p:cNvSpPr>
          <p:nvPr>
            <p:ph type="title"/>
          </p:nvPr>
        </p:nvSpPr>
        <p:spPr>
          <a:xfrm>
            <a:off x="838200" y="620742"/>
            <a:ext cx="10515600" cy="1325563"/>
          </a:xfrm>
        </p:spPr>
        <p:txBody>
          <a:bodyPr>
            <a:normAutofit/>
          </a:bodyPr>
          <a:lstStyle/>
          <a:p>
            <a:r>
              <a:rPr lang="en-US" dirty="0">
                <a:solidFill>
                  <a:srgbClr val="FFFFFF"/>
                </a:solidFill>
              </a:rPr>
              <a:t>The Result for ALF</a:t>
            </a:r>
          </a:p>
        </p:txBody>
      </p:sp>
      <p:cxnSp>
        <p:nvCxnSpPr>
          <p:cNvPr id="33" name="Straight Connector 32">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717220-61BD-41DA-A630-533ACFAB720E}"/>
              </a:ext>
            </a:extLst>
          </p:cNvPr>
          <p:cNvSpPr>
            <a:spLocks noGrp="1"/>
          </p:cNvSpPr>
          <p:nvPr>
            <p:ph sz="half" idx="1"/>
          </p:nvPr>
        </p:nvSpPr>
        <p:spPr>
          <a:xfrm>
            <a:off x="838200" y="2266345"/>
            <a:ext cx="5097780" cy="3910617"/>
          </a:xfrm>
        </p:spPr>
        <p:txBody>
          <a:bodyPr>
            <a:normAutofit fontScale="92500"/>
          </a:bodyPr>
          <a:lstStyle/>
          <a:p>
            <a:r>
              <a:rPr lang="en-US" sz="2000" dirty="0">
                <a:solidFill>
                  <a:srgbClr val="FFFFFF"/>
                </a:solidFill>
              </a:rPr>
              <a:t>P1.a.1</a:t>
            </a:r>
          </a:p>
          <a:p>
            <a:pPr marL="342900" marR="0" indent="-342900">
              <a:spcAft>
                <a:spcPts val="0"/>
              </a:spcAft>
              <a:buAutoNum type="arabicPeriod"/>
            </a:pPr>
            <a:r>
              <a:rPr lang="en-US" sz="1700" dirty="0">
                <a:solidFill>
                  <a:srgbClr val="FFFFFF"/>
                </a:solidFill>
                <a:effectLst/>
                <a:ea typeface="Calibri" panose="020F0502020204030204" pitchFamily="34" charset="0"/>
                <a:cs typeface="Times New Roman" panose="02020603050405020304" pitchFamily="18" charset="0"/>
              </a:rPr>
              <a:t>At ABC Assisted Living, our </a:t>
            </a:r>
            <a:r>
              <a:rPr lang="en-US" sz="1700" b="1" dirty="0">
                <a:solidFill>
                  <a:srgbClr val="FFFFFF"/>
                </a:solidFill>
                <a:effectLst/>
                <a:ea typeface="Calibri" panose="020F0502020204030204" pitchFamily="34" charset="0"/>
                <a:cs typeface="Times New Roman" panose="02020603050405020304" pitchFamily="18" charset="0"/>
              </a:rPr>
              <a:t>Main Healthcare Service Offerings are </a:t>
            </a:r>
            <a:r>
              <a:rPr lang="en-US" sz="1700" dirty="0">
                <a:solidFill>
                  <a:srgbClr val="FFFFFF"/>
                </a:solidFill>
                <a:effectLst/>
                <a:ea typeface="Calibri" panose="020F0502020204030204" pitchFamily="34" charset="0"/>
                <a:cs typeface="Times New Roman" panose="02020603050405020304" pitchFamily="18" charset="0"/>
              </a:rPr>
              <a:t>assistance with ADL’s, laundry services, light housekeeping, skin integrity monitoring, medication assistance, and restaurant style dining.  Our Life Enrichment Director has programs that keep our residents connected to the greater community and provides a full calendar with a variety of programming to keep residents entertained.  </a:t>
            </a:r>
          </a:p>
          <a:p>
            <a:pPr marL="342900" marR="0" indent="-342900">
              <a:spcAft>
                <a:spcPts val="0"/>
              </a:spcAft>
              <a:buAutoNum type="arabicPeriod"/>
            </a:pPr>
            <a:r>
              <a:rPr lang="en-US" sz="1700" dirty="0">
                <a:solidFill>
                  <a:srgbClr val="FFFFFF"/>
                </a:solidFill>
                <a:effectLst/>
                <a:ea typeface="Calibri" panose="020F0502020204030204" pitchFamily="34" charset="0"/>
                <a:cs typeface="Times New Roman" panose="02020603050405020304" pitchFamily="18" charset="0"/>
              </a:rPr>
              <a:t>These </a:t>
            </a:r>
            <a:r>
              <a:rPr lang="en-US" sz="1700" b="1" dirty="0">
                <a:solidFill>
                  <a:srgbClr val="FFFFFF"/>
                </a:solidFill>
                <a:effectLst/>
                <a:ea typeface="Calibri" panose="020F0502020204030204" pitchFamily="34" charset="0"/>
                <a:cs typeface="Times New Roman" panose="02020603050405020304" pitchFamily="18" charset="0"/>
              </a:rPr>
              <a:t>Offerings are important to our success because </a:t>
            </a:r>
            <a:r>
              <a:rPr lang="en-US" sz="1700" dirty="0">
                <a:solidFill>
                  <a:srgbClr val="FFFFFF"/>
                </a:solidFill>
                <a:effectLst/>
                <a:ea typeface="Calibri" panose="020F0502020204030204" pitchFamily="34" charset="0"/>
                <a:cs typeface="Times New Roman" panose="02020603050405020304" pitchFamily="18" charset="0"/>
              </a:rPr>
              <a:t>when our residents’ needs are being met and activity programming is tailored to the residents’ interests.  Because of this, residents are more likely to stay at our community which leads to not only quality care and satisfaction but financial success.</a:t>
            </a:r>
          </a:p>
        </p:txBody>
      </p:sp>
      <p:sp>
        <p:nvSpPr>
          <p:cNvPr id="4" name="Content Placeholder 3">
            <a:extLst>
              <a:ext uri="{FF2B5EF4-FFF2-40B4-BE49-F238E27FC236}">
                <a16:creationId xmlns:a16="http://schemas.microsoft.com/office/drawing/2014/main" id="{DF6C5B25-8CA9-4DAB-AB68-60B5A9B33AB4}"/>
              </a:ext>
            </a:extLst>
          </p:cNvPr>
          <p:cNvSpPr>
            <a:spLocks noGrp="1"/>
          </p:cNvSpPr>
          <p:nvPr>
            <p:ph sz="half" idx="2"/>
          </p:nvPr>
        </p:nvSpPr>
        <p:spPr>
          <a:xfrm>
            <a:off x="6256020" y="2266345"/>
            <a:ext cx="5097780" cy="3910618"/>
          </a:xfrm>
        </p:spPr>
        <p:txBody>
          <a:bodyPr>
            <a:normAutofit fontScale="92500"/>
          </a:bodyPr>
          <a:lstStyle/>
          <a:p>
            <a:r>
              <a:rPr lang="en-US" sz="2000" dirty="0">
                <a:solidFill>
                  <a:srgbClr val="FFFFFF"/>
                </a:solidFill>
              </a:rPr>
              <a:t>P1.a.2</a:t>
            </a:r>
          </a:p>
          <a:p>
            <a:pPr marL="342900" indent="-342900">
              <a:buAutoNum type="arabicPeriod"/>
            </a:pPr>
            <a:r>
              <a:rPr lang="en-US" sz="1700" dirty="0">
                <a:solidFill>
                  <a:srgbClr val="FFFFFF"/>
                </a:solidFill>
                <a:effectLst/>
                <a:ea typeface="Calibri" panose="020F0502020204030204" pitchFamily="34" charset="0"/>
                <a:cs typeface="Times New Roman" panose="02020603050405020304" pitchFamily="18" charset="0"/>
              </a:rPr>
              <a:t>ABC's Mission Statement is to "Enhance the Life of Every Person We Serve."</a:t>
            </a:r>
          </a:p>
          <a:p>
            <a:pPr marL="342900" indent="-342900">
              <a:buAutoNum type="arabicPeriod"/>
            </a:pPr>
            <a:r>
              <a:rPr lang="en-US" sz="1700" dirty="0">
                <a:solidFill>
                  <a:srgbClr val="FFFFFF"/>
                </a:solidFill>
                <a:effectLst/>
                <a:ea typeface="Calibri" panose="020F0502020204030204" pitchFamily="34" charset="0"/>
                <a:cs typeface="Times New Roman" panose="02020603050405020304" pitchFamily="18" charset="0"/>
              </a:rPr>
              <a:t>The </a:t>
            </a:r>
            <a:r>
              <a:rPr lang="en-US" sz="1700" b="1" dirty="0">
                <a:solidFill>
                  <a:srgbClr val="FFFFFF"/>
                </a:solidFill>
                <a:ea typeface="Calibri" panose="020F0502020204030204" pitchFamily="34" charset="0"/>
                <a:cs typeface="Times New Roman" panose="02020603050405020304" pitchFamily="18" charset="0"/>
              </a:rPr>
              <a:t>specific methods we use to communicate our Mission is through </a:t>
            </a:r>
            <a:r>
              <a:rPr lang="en-US" sz="1700" dirty="0">
                <a:solidFill>
                  <a:srgbClr val="FFFFFF"/>
                </a:solidFill>
                <a:ea typeface="Calibri" panose="020F0502020204030204" pitchFamily="34" charset="0"/>
                <a:cs typeface="Times New Roman" panose="02020603050405020304" pitchFamily="18" charset="0"/>
              </a:rPr>
              <a:t>postings</a:t>
            </a:r>
            <a:r>
              <a:rPr lang="en-US" sz="1700" dirty="0">
                <a:solidFill>
                  <a:srgbClr val="FFFFFF"/>
                </a:solidFill>
                <a:effectLst/>
                <a:ea typeface="Calibri" panose="020F0502020204030204" pitchFamily="34" charset="0"/>
                <a:cs typeface="Times New Roman" panose="02020603050405020304" pitchFamily="18" charset="0"/>
              </a:rPr>
              <a:t> throughout the community, discussing in our daily stand-up meeting, during our move in process and at our monthly all-staff meetings. Our home office posts the mission statement on all community websites, discusses at all company-wide meetings and on regional calls where we talk about how we are meeting our mission by giving examples of how team members exemplify it in each of our communities. </a:t>
            </a:r>
          </a:p>
          <a:p>
            <a:endParaRPr lang="en-US" sz="1700" dirty="0">
              <a:solidFill>
                <a:srgbClr val="FFFFFF"/>
              </a:solidFill>
            </a:endParaRPr>
          </a:p>
        </p:txBody>
      </p:sp>
      <p:sp>
        <p:nvSpPr>
          <p:cNvPr id="5" name="TextBox 4">
            <a:extLst>
              <a:ext uri="{FF2B5EF4-FFF2-40B4-BE49-F238E27FC236}">
                <a16:creationId xmlns:a16="http://schemas.microsoft.com/office/drawing/2014/main" id="{A3120AED-DC26-4BD2-93C5-84DB95184BFA}"/>
              </a:ext>
            </a:extLst>
          </p:cNvPr>
          <p:cNvSpPr txBox="1"/>
          <p:nvPr/>
        </p:nvSpPr>
        <p:spPr>
          <a:xfrm rot="20564944">
            <a:off x="5617569" y="919112"/>
            <a:ext cx="4963170" cy="461665"/>
          </a:xfrm>
          <a:prstGeom prst="rect">
            <a:avLst/>
          </a:prstGeom>
          <a:noFill/>
        </p:spPr>
        <p:txBody>
          <a:bodyPr wrap="square" rtlCol="0">
            <a:spAutoFit/>
          </a:bodyPr>
          <a:lstStyle/>
          <a:p>
            <a:r>
              <a:rPr lang="en-US" sz="2400" dirty="0">
                <a:solidFill>
                  <a:srgbClr val="FFFFFF"/>
                </a:solidFill>
              </a:rPr>
              <a:t>TIP: Use the question in the answer!</a:t>
            </a:r>
            <a:endParaRPr lang="en-US" sz="2400" dirty="0"/>
          </a:p>
        </p:txBody>
      </p:sp>
    </p:spTree>
    <p:extLst>
      <p:ext uri="{BB962C8B-B14F-4D97-AF65-F5344CB8AC3E}">
        <p14:creationId xmlns:p14="http://schemas.microsoft.com/office/powerpoint/2010/main" val="20846704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DAE172-548E-4E9D-BF00-2A15BA42D61E}"/>
              </a:ext>
            </a:extLst>
          </p:cNvPr>
          <p:cNvSpPr>
            <a:spLocks noGrp="1"/>
          </p:cNvSpPr>
          <p:nvPr>
            <p:ph type="title"/>
          </p:nvPr>
        </p:nvSpPr>
        <p:spPr>
          <a:xfrm>
            <a:off x="1137036" y="548640"/>
            <a:ext cx="9916632" cy="1188720"/>
          </a:xfrm>
        </p:spPr>
        <p:txBody>
          <a:bodyPr>
            <a:normAutofit/>
          </a:bodyPr>
          <a:lstStyle/>
          <a:p>
            <a:r>
              <a:rPr lang="en-US">
                <a:solidFill>
                  <a:schemeClr val="tx1">
                    <a:lumMod val="85000"/>
                    <a:lumOff val="15000"/>
                  </a:schemeClr>
                </a:solidFill>
              </a:rPr>
              <a:t>A little about me…</a:t>
            </a:r>
          </a:p>
        </p:txBody>
      </p:sp>
      <p:sp>
        <p:nvSpPr>
          <p:cNvPr id="31" name="Content Placeholder 2">
            <a:extLst>
              <a:ext uri="{FF2B5EF4-FFF2-40B4-BE49-F238E27FC236}">
                <a16:creationId xmlns:a16="http://schemas.microsoft.com/office/drawing/2014/main" id="{58D375B2-70EF-4BA2-AF1E-2B836E0AB4DB}"/>
              </a:ext>
            </a:extLst>
          </p:cNvPr>
          <p:cNvSpPr>
            <a:spLocks noGrp="1"/>
          </p:cNvSpPr>
          <p:nvPr>
            <p:ph idx="1"/>
          </p:nvPr>
        </p:nvSpPr>
        <p:spPr>
          <a:xfrm>
            <a:off x="1957339" y="2686451"/>
            <a:ext cx="8276026" cy="3685156"/>
          </a:xfrm>
        </p:spPr>
        <p:txBody>
          <a:bodyPr anchor="ctr">
            <a:normAutofit/>
          </a:bodyPr>
          <a:lstStyle/>
          <a:p>
            <a:r>
              <a:rPr lang="en-US" sz="2000" dirty="0">
                <a:solidFill>
                  <a:schemeClr val="tx1">
                    <a:lumMod val="85000"/>
                    <a:lumOff val="15000"/>
                  </a:schemeClr>
                </a:solidFill>
              </a:rPr>
              <a:t>Started as a Social Worker in skilled nursing and memory care 28 years ago</a:t>
            </a:r>
          </a:p>
          <a:p>
            <a:r>
              <a:rPr lang="en-US" sz="2000" dirty="0">
                <a:solidFill>
                  <a:schemeClr val="tx1">
                    <a:lumMod val="85000"/>
                    <a:lumOff val="15000"/>
                  </a:schemeClr>
                </a:solidFill>
              </a:rPr>
              <a:t>Moved over to Assisted Living 14 years ago</a:t>
            </a:r>
          </a:p>
          <a:p>
            <a:r>
              <a:rPr lang="en-US" sz="2000" dirty="0">
                <a:solidFill>
                  <a:schemeClr val="tx1">
                    <a:lumMod val="85000"/>
                    <a:lumOff val="15000"/>
                  </a:schemeClr>
                </a:solidFill>
              </a:rPr>
              <a:t>Wrote a winning Bronze application 8 years ago</a:t>
            </a:r>
          </a:p>
          <a:p>
            <a:r>
              <a:rPr lang="en-US" sz="2000" dirty="0">
                <a:solidFill>
                  <a:schemeClr val="tx1">
                    <a:lumMod val="85000"/>
                    <a:lumOff val="15000"/>
                  </a:schemeClr>
                </a:solidFill>
              </a:rPr>
              <a:t>Became a Silver Examiner 7 years ago</a:t>
            </a:r>
          </a:p>
          <a:p>
            <a:r>
              <a:rPr lang="en-US" sz="2000" dirty="0">
                <a:solidFill>
                  <a:schemeClr val="tx1">
                    <a:lumMod val="85000"/>
                    <a:lumOff val="15000"/>
                  </a:schemeClr>
                </a:solidFill>
              </a:rPr>
              <a:t>Began helping with application writing around the same time</a:t>
            </a:r>
          </a:p>
          <a:p>
            <a:r>
              <a:rPr lang="en-US" sz="2000" dirty="0">
                <a:solidFill>
                  <a:schemeClr val="tx1">
                    <a:lumMod val="85000"/>
                    <a:lumOff val="15000"/>
                  </a:schemeClr>
                </a:solidFill>
              </a:rPr>
              <a:t>Education</a:t>
            </a:r>
          </a:p>
          <a:p>
            <a:pPr lvl="1"/>
            <a:r>
              <a:rPr lang="en-US" sz="2000" dirty="0">
                <a:solidFill>
                  <a:schemeClr val="tx1">
                    <a:lumMod val="85000"/>
                    <a:lumOff val="15000"/>
                  </a:schemeClr>
                </a:solidFill>
              </a:rPr>
              <a:t>BA Social Work</a:t>
            </a:r>
          </a:p>
          <a:p>
            <a:pPr lvl="1"/>
            <a:r>
              <a:rPr lang="en-US" sz="2000" dirty="0">
                <a:solidFill>
                  <a:schemeClr val="tx1">
                    <a:lumMod val="85000"/>
                    <a:lumOff val="15000"/>
                  </a:schemeClr>
                </a:solidFill>
              </a:rPr>
              <a:t>Graduate Certificate Gerontology</a:t>
            </a:r>
          </a:p>
          <a:p>
            <a:pPr lvl="1"/>
            <a:r>
              <a:rPr lang="en-US" sz="2000" dirty="0">
                <a:solidFill>
                  <a:schemeClr val="tx1">
                    <a:lumMod val="85000"/>
                    <a:lumOff val="15000"/>
                  </a:schemeClr>
                </a:solidFill>
              </a:rPr>
              <a:t>MA Health Administration</a:t>
            </a: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p:txBody>
      </p:sp>
    </p:spTree>
    <p:extLst>
      <p:ext uri="{BB962C8B-B14F-4D97-AF65-F5344CB8AC3E}">
        <p14:creationId xmlns:p14="http://schemas.microsoft.com/office/powerpoint/2010/main" val="1698001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603DC-8B2A-4E00-86AA-AB1C6B940CB7}"/>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dirty="0"/>
              <a:t>Let’s Practice</a:t>
            </a:r>
            <a:endParaRPr lang="en-US" sz="4800"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1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3DAEB08-0E7C-4BAA-AA0E-53A840A2EBB2}"/>
              </a:ext>
            </a:extLst>
          </p:cNvPr>
          <p:cNvPicPr>
            <a:picLocks noChangeAspect="1"/>
          </p:cNvPicPr>
          <p:nvPr/>
        </p:nvPicPr>
        <p:blipFill rotWithShape="1">
          <a:blip r:embed="rId2"/>
          <a:srcRect t="121" r="-2" b="-2"/>
          <a:stretch/>
        </p:blipFill>
        <p:spPr>
          <a:xfrm>
            <a:off x="10462662" y="541808"/>
            <a:ext cx="1161946" cy="11605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3" name="Title 1">
            <a:extLst>
              <a:ext uri="{FF2B5EF4-FFF2-40B4-BE49-F238E27FC236}">
                <a16:creationId xmlns:a16="http://schemas.microsoft.com/office/drawing/2014/main" id="{125DC707-AA9C-D917-386B-3F96673F74CC}"/>
              </a:ext>
            </a:extLst>
          </p:cNvPr>
          <p:cNvSpPr txBox="1">
            <a:spLocks/>
          </p:cNvSpPr>
          <p:nvPr/>
        </p:nvSpPr>
        <p:spPr>
          <a:xfrm>
            <a:off x="838200" y="580453"/>
            <a:ext cx="9326078" cy="1337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P.2.c.2 2. </a:t>
            </a:r>
            <a:r>
              <a:rPr lang="en-US" sz="1600" dirty="0">
                <a:highlight>
                  <a:srgbClr val="FFFF00"/>
                </a:highlight>
              </a:rPr>
              <a:t>What one HEALTH CARE RESULT did your organization improve by applying the KEY elements of your PERFORMANCE improvement system? </a:t>
            </a:r>
            <a:r>
              <a:rPr lang="en-US" sz="1600" dirty="0"/>
              <a:t>The RESULT should be clearly clinical in nature, not merely a PROCESS RESULT that impacts a HEALTH CARE RESULT. Using the key steps and/or tools of your PERFORMANCE improvement system, </a:t>
            </a:r>
            <a:r>
              <a:rPr lang="en-US" sz="1600" dirty="0">
                <a:highlight>
                  <a:srgbClr val="00FF00"/>
                </a:highlight>
              </a:rPr>
              <a:t>describe the PROCESS by which this RESULT was improved, including what specific changes were made. Include data illustrating the improvement</a:t>
            </a:r>
            <a:r>
              <a:rPr lang="en-US" sz="1600" dirty="0"/>
              <a:t>.</a:t>
            </a:r>
            <a:br>
              <a:rPr lang="en-US" sz="1600" dirty="0"/>
            </a:br>
            <a:r>
              <a:rPr lang="en-US" sz="1600" dirty="0"/>
              <a:t>	ID/DD residential services providers only: Given the largely non-clinical nature of services provided, these centers may choose to report on improvement of a non- clinical resident-related RESULT in response to these criteria.</a:t>
            </a:r>
          </a:p>
        </p:txBody>
      </p:sp>
    </p:spTree>
    <p:extLst>
      <p:ext uri="{BB962C8B-B14F-4D97-AF65-F5344CB8AC3E}">
        <p14:creationId xmlns:p14="http://schemas.microsoft.com/office/powerpoint/2010/main" val="298127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60FB-9DC7-44A5-A557-2ED45B8D9410}"/>
              </a:ext>
            </a:extLst>
          </p:cNvPr>
          <p:cNvSpPr>
            <a:spLocks noGrp="1"/>
          </p:cNvSpPr>
          <p:nvPr>
            <p:ph type="title"/>
          </p:nvPr>
        </p:nvSpPr>
        <p:spPr>
          <a:xfrm>
            <a:off x="838200" y="365125"/>
            <a:ext cx="9326078" cy="1337220"/>
          </a:xfrm>
        </p:spPr>
        <p:txBody>
          <a:bodyPr>
            <a:normAutofit fontScale="90000"/>
          </a:bodyPr>
          <a:lstStyle/>
          <a:p>
            <a:r>
              <a:rPr lang="en-US" sz="1800" dirty="0"/>
              <a:t>P.2.c.2 2. </a:t>
            </a:r>
            <a:r>
              <a:rPr lang="en-US" sz="1800" dirty="0">
                <a:highlight>
                  <a:srgbClr val="FFFF00"/>
                </a:highlight>
              </a:rPr>
              <a:t>What one HEALTH CARE RESULT did your organization improve by applying the KEY elements of your PERFORMANCE improvement system? </a:t>
            </a:r>
            <a:r>
              <a:rPr lang="en-US" sz="1800" dirty="0"/>
              <a:t>The RESULT should be clearly clinical in nature, not merely a PROCESS RESULT that impacts a HEALTH CARE RESULT. Using the key steps and/or tools of your PERFORMANCE improvement system, </a:t>
            </a:r>
            <a:r>
              <a:rPr lang="en-US" sz="1800" dirty="0">
                <a:highlight>
                  <a:srgbClr val="00FF00"/>
                </a:highlight>
              </a:rPr>
              <a:t>describe the PROCESS by which this RESULT was improved, including what specific changes were made. Include data illustrating the improvement</a:t>
            </a:r>
            <a:r>
              <a:rPr lang="en-US" sz="1800" dirty="0"/>
              <a:t>.</a:t>
            </a:r>
            <a:br>
              <a:rPr lang="en-US" sz="1800" dirty="0"/>
            </a:br>
            <a:r>
              <a:rPr lang="en-US" sz="1800" dirty="0"/>
              <a:t>	</a:t>
            </a:r>
            <a:r>
              <a:rPr lang="en-US" sz="1600" dirty="0"/>
              <a:t>ID/DD residential services providers only: Given the largely non-clinical nature of services provided, these centers may choose to report on improvement of a non- clinical resident-related RESULT in response to these criteria.</a:t>
            </a:r>
          </a:p>
        </p:txBody>
      </p:sp>
      <p:pic>
        <p:nvPicPr>
          <p:cNvPr id="4" name="Picture 3" descr="Logo&#10;&#10;Description automatically generated">
            <a:extLst>
              <a:ext uri="{FF2B5EF4-FFF2-40B4-BE49-F238E27FC236}">
                <a16:creationId xmlns:a16="http://schemas.microsoft.com/office/drawing/2014/main" id="{72DB826E-0D63-4E2D-92CB-98AA37FB4B8E}"/>
              </a:ext>
            </a:extLst>
          </p:cNvPr>
          <p:cNvPicPr>
            <a:picLocks noChangeAspect="1"/>
          </p:cNvPicPr>
          <p:nvPr/>
        </p:nvPicPr>
        <p:blipFill rotWithShape="1">
          <a:blip r:embed="rId2"/>
          <a:srcRect t="121" r="-2" b="-2"/>
          <a:stretch/>
        </p:blipFill>
        <p:spPr>
          <a:xfrm>
            <a:off x="10462662" y="541808"/>
            <a:ext cx="1161946" cy="11605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graphicFrame>
        <p:nvGraphicFramePr>
          <p:cNvPr id="7" name="Table 6">
            <a:extLst>
              <a:ext uri="{FF2B5EF4-FFF2-40B4-BE49-F238E27FC236}">
                <a16:creationId xmlns:a16="http://schemas.microsoft.com/office/drawing/2014/main" id="{F06B3875-ECC4-CECC-C763-9CC8ED910051}"/>
              </a:ext>
            </a:extLst>
          </p:cNvPr>
          <p:cNvGraphicFramePr>
            <a:graphicFrameLocks noGrp="1"/>
          </p:cNvGraphicFramePr>
          <p:nvPr>
            <p:extLst>
              <p:ext uri="{D42A27DB-BD31-4B8C-83A1-F6EECF244321}">
                <p14:modId xmlns:p14="http://schemas.microsoft.com/office/powerpoint/2010/main" val="425626205"/>
              </p:ext>
            </p:extLst>
          </p:nvPr>
        </p:nvGraphicFramePr>
        <p:xfrm>
          <a:off x="1499119" y="4952494"/>
          <a:ext cx="8302624" cy="1675194"/>
        </p:xfrm>
        <a:graphic>
          <a:graphicData uri="http://schemas.openxmlformats.org/drawingml/2006/table">
            <a:tbl>
              <a:tblPr firstRow="1" firstCol="1" bandRow="1">
                <a:tableStyleId>{5C22544A-7EE6-4342-B048-85BDC9FD1C3A}</a:tableStyleId>
              </a:tblPr>
              <a:tblGrid>
                <a:gridCol w="2075212">
                  <a:extLst>
                    <a:ext uri="{9D8B030D-6E8A-4147-A177-3AD203B41FA5}">
                      <a16:colId xmlns:a16="http://schemas.microsoft.com/office/drawing/2014/main" val="3876804911"/>
                    </a:ext>
                  </a:extLst>
                </a:gridCol>
                <a:gridCol w="2075212">
                  <a:extLst>
                    <a:ext uri="{9D8B030D-6E8A-4147-A177-3AD203B41FA5}">
                      <a16:colId xmlns:a16="http://schemas.microsoft.com/office/drawing/2014/main" val="1408007127"/>
                    </a:ext>
                  </a:extLst>
                </a:gridCol>
                <a:gridCol w="2076100">
                  <a:extLst>
                    <a:ext uri="{9D8B030D-6E8A-4147-A177-3AD203B41FA5}">
                      <a16:colId xmlns:a16="http://schemas.microsoft.com/office/drawing/2014/main" val="2905925167"/>
                    </a:ext>
                  </a:extLst>
                </a:gridCol>
                <a:gridCol w="2076100">
                  <a:extLst>
                    <a:ext uri="{9D8B030D-6E8A-4147-A177-3AD203B41FA5}">
                      <a16:colId xmlns:a16="http://schemas.microsoft.com/office/drawing/2014/main" val="2765592498"/>
                    </a:ext>
                  </a:extLst>
                </a:gridCol>
              </a:tblGrid>
              <a:tr h="409575">
                <a:tc>
                  <a:txBody>
                    <a:bodyPr/>
                    <a:lstStyle/>
                    <a:p>
                      <a:pPr marL="0" marR="0">
                        <a:lnSpc>
                          <a:spcPct val="107000"/>
                        </a:lnSpc>
                        <a:spcBef>
                          <a:spcPts val="0"/>
                        </a:spcBef>
                        <a:spcAft>
                          <a:spcPts val="0"/>
                        </a:spcAft>
                      </a:pPr>
                      <a:r>
                        <a:rPr lang="en-US" sz="1400" dirty="0">
                          <a:effectLst/>
                        </a:rPr>
                        <a:t>1/1/2023-3/31/2023 (Q1)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Facility Score:  17.0%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State Score: 18.7 %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National Score: 17.1%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6325307"/>
                  </a:ext>
                </a:extLst>
              </a:tr>
              <a:tr h="409575">
                <a:tc>
                  <a:txBody>
                    <a:bodyPr/>
                    <a:lstStyle/>
                    <a:p>
                      <a:pPr marL="0" marR="0">
                        <a:lnSpc>
                          <a:spcPct val="107000"/>
                        </a:lnSpc>
                        <a:spcBef>
                          <a:spcPts val="0"/>
                        </a:spcBef>
                        <a:spcAft>
                          <a:spcPts val="0"/>
                        </a:spcAft>
                      </a:pPr>
                      <a:r>
                        <a:rPr lang="en-US" sz="1400" dirty="0">
                          <a:effectLst/>
                        </a:rPr>
                        <a:t>4/1/2023-6/30/2023 (Q2)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Facility Score: 16.3%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State Score: 18.7%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National Score: 17.1%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8051275"/>
                  </a:ext>
                </a:extLst>
              </a:tr>
              <a:tr h="409575">
                <a:tc>
                  <a:txBody>
                    <a:bodyPr/>
                    <a:lstStyle/>
                    <a:p>
                      <a:pPr marL="0" marR="0">
                        <a:lnSpc>
                          <a:spcPct val="107000"/>
                        </a:lnSpc>
                        <a:spcBef>
                          <a:spcPts val="0"/>
                        </a:spcBef>
                        <a:spcAft>
                          <a:spcPts val="0"/>
                        </a:spcAft>
                      </a:pPr>
                      <a:r>
                        <a:rPr lang="en-US" sz="1400" dirty="0">
                          <a:effectLst/>
                        </a:rPr>
                        <a:t>7/1/2023-9/30/2023 (Q3)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Facility Score: 14.7%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State Score: 18.7%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National Score: 17.1%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0149595"/>
                  </a:ext>
                </a:extLst>
              </a:tr>
              <a:tr h="409575">
                <a:tc>
                  <a:txBody>
                    <a:bodyPr/>
                    <a:lstStyle/>
                    <a:p>
                      <a:pPr marL="0" marR="0">
                        <a:lnSpc>
                          <a:spcPct val="107000"/>
                        </a:lnSpc>
                        <a:spcBef>
                          <a:spcPts val="0"/>
                        </a:spcBef>
                        <a:spcAft>
                          <a:spcPts val="0"/>
                        </a:spcAft>
                      </a:pPr>
                      <a:r>
                        <a:rPr lang="en-US" sz="1400" dirty="0">
                          <a:effectLst/>
                        </a:rPr>
                        <a:t>10/1/2023-12/31/2023 (Q4)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Facility Score: 12.9%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State Score: 18.7%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National Score: 17.1%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3695283"/>
                  </a:ext>
                </a:extLst>
              </a:tr>
            </a:tbl>
          </a:graphicData>
        </a:graphic>
      </p:graphicFrame>
      <p:sp>
        <p:nvSpPr>
          <p:cNvPr id="8" name="Rectangle 1">
            <a:extLst>
              <a:ext uri="{FF2B5EF4-FFF2-40B4-BE49-F238E27FC236}">
                <a16:creationId xmlns:a16="http://schemas.microsoft.com/office/drawing/2014/main" id="{F708B413-D2BA-52A1-F73C-7B5094A8D466}"/>
              </a:ext>
            </a:extLst>
          </p:cNvPr>
          <p:cNvSpPr>
            <a:spLocks noChangeArrowheads="1"/>
          </p:cNvSpPr>
          <p:nvPr/>
        </p:nvSpPr>
        <p:spPr bwMode="auto">
          <a:xfrm>
            <a:off x="838200" y="2028616"/>
            <a:ext cx="962446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P.2.c.2.2 Our senior leaders assessed our </a:t>
            </a:r>
            <a:r>
              <a:rPr kumimoji="0" lang="en-US" altLang="en-US" sz="1600" b="0" i="0" u="none" strike="noStrike" cap="none" normalizeH="0" baseline="0" dirty="0">
                <a:ln>
                  <a:noFill/>
                </a:ln>
                <a:solidFill>
                  <a:schemeClr val="tx1"/>
                </a:solidFill>
                <a:effectLst/>
                <a:highlight>
                  <a:srgbClr val="FFFF00"/>
                </a:highlight>
                <a:latin typeface="+mj-lt"/>
                <a:ea typeface="Calibri" panose="020F0502020204030204" pitchFamily="34" charset="0"/>
                <a:cs typeface="Times New Roman" panose="02020603050405020304" pitchFamily="18" charset="0"/>
              </a:rPr>
              <a:t>long-term residents and their quality of life in ADL ability</a:t>
            </a: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In Q1 of 2020, our facility saw a rise of ADL decline due to the pandemic and loss of group activities. </a:t>
            </a:r>
            <a:r>
              <a:rPr kumimoji="0" lang="en-US" altLang="en-US" sz="1600" b="0" i="0" u="none" strike="noStrike" cap="none" normalizeH="0" baseline="0" dirty="0">
                <a:ln>
                  <a:noFill/>
                </a:ln>
                <a:solidFill>
                  <a:schemeClr val="tx1"/>
                </a:solidFill>
                <a:effectLst/>
                <a:highlight>
                  <a:srgbClr val="00FF00"/>
                </a:highlight>
                <a:latin typeface="+mj-lt"/>
                <a:ea typeface="Calibri" panose="020F0502020204030204" pitchFamily="34" charset="0"/>
                <a:cs typeface="Times New Roman" panose="02020603050405020304" pitchFamily="18" charset="0"/>
              </a:rPr>
              <a:t>The QAPI committee initiated a plan to focus and monitor ADL mobility in our Long-Term residents. We first reviewed our residents needs, restorative aide program and policies, and looked for ways to collaborate to increase ADL ability. We implemented a monthly Long-Term Resident meeting to totally scrub through the needs of our Long-Term population, implemented restorative programs and creative activities. This took diligent education and monitoring of staff and Senior Leaders for documentation had to be accurate and reflective of results. After several months of evaluating the facilities Long Term ADL ability, we saw a decrease in dependence and an increase in independence!</a:t>
            </a:r>
            <a:endParaRPr kumimoji="0" lang="en-US" altLang="en-US" sz="1600" b="0" i="0" u="none" strike="noStrike" cap="none" normalizeH="0" baseline="0" dirty="0">
              <a:ln>
                <a:noFill/>
              </a:ln>
              <a:solidFill>
                <a:schemeClr val="tx1"/>
              </a:solidFill>
              <a:effectLst/>
              <a:highlight>
                <a:srgbClr val="00FF00"/>
              </a:highligh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The Goal of the facility is to be under 15% for Long Term residents for worsened ADL ability.  </a:t>
            </a:r>
            <a:r>
              <a:rPr kumimoji="0" lang="en-US" altLang="en-US" sz="1600" b="0" i="0" u="none" strike="noStrike" cap="none" normalizeH="0" baseline="0" dirty="0">
                <a:ln>
                  <a:noFill/>
                </a:ln>
                <a:solidFill>
                  <a:schemeClr val="tx1"/>
                </a:solidFill>
                <a:effectLst/>
                <a:highlight>
                  <a:srgbClr val="00FF00"/>
                </a:highlight>
                <a:latin typeface="+mj-lt"/>
                <a:ea typeface="Calibri" panose="020F0502020204030204" pitchFamily="34" charset="0"/>
                <a:cs typeface="Times New Roman" panose="02020603050405020304" pitchFamily="18" charset="0"/>
              </a:rPr>
              <a:t>The QAPI committee and Senior Leaders have been evaluating the score and outcomes monthly and will continue to monitor going forward</a:t>
            </a:r>
            <a:r>
              <a:rPr kumimoji="0" lang="en-US"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to ensure compliance, resident satisfaction with care, and our mission statement is fulfilled.</a:t>
            </a:r>
            <a:endParaRPr kumimoji="0" lang="en-US" altLang="en-US"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708135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FE826-8645-4286-AB7D-5E478FDFAE0A}"/>
              </a:ext>
            </a:extLst>
          </p:cNvPr>
          <p:cNvSpPr>
            <a:spLocks noGrp="1"/>
          </p:cNvSpPr>
          <p:nvPr>
            <p:ph type="title"/>
          </p:nvPr>
        </p:nvSpPr>
        <p:spPr>
          <a:xfrm>
            <a:off x="572493" y="238539"/>
            <a:ext cx="11047013" cy="1434415"/>
          </a:xfrm>
        </p:spPr>
        <p:txBody>
          <a:bodyPr anchor="b">
            <a:normAutofit/>
          </a:bodyPr>
          <a:lstStyle/>
          <a:p>
            <a:r>
              <a:rPr lang="en-US" sz="5400"/>
              <a:t>Silver Categories aka Baldridge Criteria</a:t>
            </a:r>
          </a:p>
        </p:txBody>
      </p:sp>
      <p:sp>
        <p:nvSpPr>
          <p:cNvPr id="2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ky, blue&#10;&#10;Description automatically generated">
            <a:extLst>
              <a:ext uri="{FF2B5EF4-FFF2-40B4-BE49-F238E27FC236}">
                <a16:creationId xmlns:a16="http://schemas.microsoft.com/office/drawing/2014/main" id="{3FB691F6-8853-4B20-BCBA-FD46025E3E92}"/>
              </a:ext>
            </a:extLst>
          </p:cNvPr>
          <p:cNvPicPr>
            <a:picLocks noChangeAspect="1"/>
          </p:cNvPicPr>
          <p:nvPr/>
        </p:nvPicPr>
        <p:blipFill rotWithShape="1">
          <a:blip r:embed="rId3"/>
          <a:srcRect t="3867" r="-4" b="-4"/>
          <a:stretch/>
        </p:blipFill>
        <p:spPr>
          <a:xfrm>
            <a:off x="10780800" y="137632"/>
            <a:ext cx="1069800" cy="1068503"/>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graphicFrame>
        <p:nvGraphicFramePr>
          <p:cNvPr id="5" name="Content Placeholder 2">
            <a:extLst>
              <a:ext uri="{FF2B5EF4-FFF2-40B4-BE49-F238E27FC236}">
                <a16:creationId xmlns:a16="http://schemas.microsoft.com/office/drawing/2014/main" id="{B2CFA5DB-64CD-4E84-9E40-DFB6288939D6}"/>
              </a:ext>
            </a:extLst>
          </p:cNvPr>
          <p:cNvGraphicFramePr>
            <a:graphicFrameLocks noGrp="1"/>
          </p:cNvGraphicFramePr>
          <p:nvPr>
            <p:ph idx="1"/>
            <p:extLst>
              <p:ext uri="{D42A27DB-BD31-4B8C-83A1-F6EECF244321}">
                <p14:modId xmlns:p14="http://schemas.microsoft.com/office/powerpoint/2010/main" val="2372209014"/>
              </p:ext>
            </p:extLst>
          </p:nvPr>
        </p:nvGraphicFramePr>
        <p:xfrm>
          <a:off x="4905955" y="2071316"/>
          <a:ext cx="6713552"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193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blue&#10;&#10;Description automatically generated">
            <a:extLst>
              <a:ext uri="{FF2B5EF4-FFF2-40B4-BE49-F238E27FC236}">
                <a16:creationId xmlns:a16="http://schemas.microsoft.com/office/drawing/2014/main" id="{C36A9D01-6737-4CFA-881F-AF77779FF2A2}"/>
              </a:ext>
            </a:extLst>
          </p:cNvPr>
          <p:cNvPicPr>
            <a:picLocks noChangeAspect="1"/>
          </p:cNvPicPr>
          <p:nvPr/>
        </p:nvPicPr>
        <p:blipFill rotWithShape="1">
          <a:blip r:embed="rId2"/>
          <a:srcRect t="3867" r="-4" b="-4"/>
          <a:stretch/>
        </p:blipFill>
        <p:spPr>
          <a:xfrm>
            <a:off x="10911368" y="118545"/>
            <a:ext cx="1069800" cy="1068503"/>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8" name="TextBox 7">
            <a:extLst>
              <a:ext uri="{FF2B5EF4-FFF2-40B4-BE49-F238E27FC236}">
                <a16:creationId xmlns:a16="http://schemas.microsoft.com/office/drawing/2014/main" id="{4449009E-8169-8CD4-831F-7C59FCABA5B6}"/>
              </a:ext>
            </a:extLst>
          </p:cNvPr>
          <p:cNvSpPr txBox="1"/>
          <p:nvPr/>
        </p:nvSpPr>
        <p:spPr>
          <a:xfrm>
            <a:off x="736600" y="118545"/>
            <a:ext cx="10553700" cy="2616101"/>
          </a:xfrm>
          <a:prstGeom prst="rect">
            <a:avLst/>
          </a:prstGeom>
          <a:noFill/>
        </p:spPr>
        <p:txBody>
          <a:bodyPr wrap="square">
            <a:spAutoFit/>
          </a:bodyPr>
          <a:lstStyle/>
          <a:p>
            <a:pPr algn="l"/>
            <a:endParaRPr lang="en-US" sz="2000" b="0" i="0" u="none" strike="noStrike" baseline="0" dirty="0">
              <a:solidFill>
                <a:srgbClr val="000000"/>
              </a:solidFill>
              <a:latin typeface="Malgun Gothic" panose="020B0503020000020004" pitchFamily="34" charset="-127"/>
            </a:endParaRPr>
          </a:p>
          <a:p>
            <a:r>
              <a:rPr lang="en-US" sz="1600" b="1" i="0" u="none" strike="noStrike" baseline="0" dirty="0">
                <a:solidFill>
                  <a:srgbClr val="FF0000"/>
                </a:solidFill>
                <a:latin typeface="Malgun Gothic" panose="020B0503020000020004" pitchFamily="34" charset="-127"/>
              </a:rPr>
              <a:t>1.1 Senior Leadership (65 points)</a:t>
            </a:r>
            <a:endParaRPr lang="en-US" sz="1600" b="0" i="0" u="none" strike="noStrike" baseline="0" dirty="0">
              <a:solidFill>
                <a:srgbClr val="FF0000"/>
              </a:solidFill>
              <a:latin typeface="Malgun Gothic" panose="020B0503020000020004" pitchFamily="34" charset="-127"/>
            </a:endParaRPr>
          </a:p>
          <a:p>
            <a:r>
              <a:rPr lang="en-US" sz="1600" b="1" i="0" u="none" strike="noStrike" baseline="0" dirty="0">
                <a:solidFill>
                  <a:srgbClr val="FF0000"/>
                </a:solidFill>
                <a:latin typeface="Malgun Gothic" panose="020B0503020000020004" pitchFamily="34" charset="-127"/>
              </a:rPr>
              <a:t>Basic Level</a:t>
            </a:r>
            <a:endParaRPr lang="en-US" sz="1600" b="0" i="0" u="none" strike="noStrike" baseline="0" dirty="0">
              <a:solidFill>
                <a:srgbClr val="FF0000"/>
              </a:solidFill>
              <a:latin typeface="Malgun Gothic" panose="020B0503020000020004" pitchFamily="34" charset="-127"/>
            </a:endParaRPr>
          </a:p>
          <a:p>
            <a:r>
              <a:rPr lang="en-US" sz="1600" b="0" i="0" u="none" strike="noStrike" baseline="0" dirty="0">
                <a:solidFill>
                  <a:srgbClr val="000000"/>
                </a:solidFill>
                <a:latin typeface="Malgun Gothic" panose="020B0503020000020004" pitchFamily="34" charset="-127"/>
              </a:rPr>
              <a:t>1.1a HOW do your SENIOR LEADERS </a:t>
            </a:r>
            <a:r>
              <a:rPr lang="en-US" sz="1600" b="0" i="0" u="none" strike="noStrike" baseline="0" dirty="0">
                <a:solidFill>
                  <a:srgbClr val="000000"/>
                </a:solidFill>
                <a:highlight>
                  <a:srgbClr val="00FF00"/>
                </a:highlight>
                <a:latin typeface="Malgun Gothic" panose="020B0503020000020004" pitchFamily="34" charset="-127"/>
              </a:rPr>
              <a:t>lead the organization</a:t>
            </a:r>
            <a:r>
              <a:rPr lang="en-US" sz="1600" b="0" i="0" u="none" strike="noStrike" baseline="0" dirty="0">
                <a:solidFill>
                  <a:srgbClr val="000000"/>
                </a:solidFill>
                <a:latin typeface="Malgun Gothic" panose="020B0503020000020004" pitchFamily="34" charset="-127"/>
              </a:rPr>
              <a:t>?</a:t>
            </a:r>
          </a:p>
          <a:p>
            <a:r>
              <a:rPr lang="en-US" sz="1600" b="1" i="0" u="none" strike="noStrike" baseline="0" dirty="0">
                <a:solidFill>
                  <a:srgbClr val="FF0000"/>
                </a:solidFill>
                <a:latin typeface="Malgun Gothic" panose="020B0503020000020004" pitchFamily="34" charset="-127"/>
              </a:rPr>
              <a:t>Overall Level</a:t>
            </a:r>
            <a:endParaRPr lang="en-US" sz="1600" b="0" i="0" u="none" strike="noStrike" baseline="0" dirty="0">
              <a:solidFill>
                <a:srgbClr val="FF0000"/>
              </a:solidFill>
              <a:latin typeface="Malgun Gothic" panose="020B0503020000020004" pitchFamily="34" charset="-127"/>
            </a:endParaRPr>
          </a:p>
          <a:p>
            <a:r>
              <a:rPr lang="en-US" sz="1600" b="0" i="0" u="none" strike="noStrike" baseline="0" dirty="0">
                <a:solidFill>
                  <a:srgbClr val="000000"/>
                </a:solidFill>
                <a:latin typeface="Malgun Gothic" panose="020B0503020000020004" pitchFamily="34" charset="-127"/>
              </a:rPr>
              <a:t>1.1b HOW do SENIOR LEADERS deploy the MISSION, VISION and VALUES through the organization (i.e., </a:t>
            </a:r>
            <a:r>
              <a:rPr lang="en-US" sz="1600" b="0" i="0" u="none" strike="noStrike" baseline="0" dirty="0">
                <a:solidFill>
                  <a:srgbClr val="000000"/>
                </a:solidFill>
                <a:highlight>
                  <a:srgbClr val="FFFF00"/>
                </a:highlight>
                <a:latin typeface="Malgun Gothic" panose="020B0503020000020004" pitchFamily="34" charset="-127"/>
              </a:rPr>
              <a:t>WORKFORCE</a:t>
            </a:r>
            <a:r>
              <a:rPr lang="en-US" sz="1600" b="0" i="0" u="none" strike="noStrike" baseline="0" dirty="0">
                <a:solidFill>
                  <a:srgbClr val="000000"/>
                </a:solidFill>
                <a:latin typeface="Malgun Gothic" panose="020B0503020000020004" pitchFamily="34" charset="-127"/>
              </a:rPr>
              <a:t>, PATIENTS/RESIDENTS, and other KEY CUSTOMERS)? </a:t>
            </a:r>
          </a:p>
          <a:p>
            <a:endParaRPr lang="en-US" sz="1600" b="0" i="0" u="none" strike="noStrike" baseline="0" dirty="0">
              <a:solidFill>
                <a:srgbClr val="000000"/>
              </a:solidFill>
              <a:latin typeface="Malgun Gothic" panose="020B0503020000020004" pitchFamily="34" charset="-127"/>
            </a:endParaRPr>
          </a:p>
          <a:p>
            <a:r>
              <a:rPr lang="en-US" sz="1600" b="0" i="0" u="none" strike="noStrike" baseline="0" dirty="0">
                <a:solidFill>
                  <a:srgbClr val="000000"/>
                </a:solidFill>
                <a:latin typeface="Malgun Gothic" panose="020B0503020000020004" pitchFamily="34" charset="-127"/>
              </a:rPr>
              <a:t>1.1e </a:t>
            </a:r>
            <a:r>
              <a:rPr lang="en-US" sz="1600" b="1" i="0" u="none" strike="noStrike" baseline="0" dirty="0">
                <a:solidFill>
                  <a:srgbClr val="000000"/>
                </a:solidFill>
                <a:latin typeface="Malgun Gothic" panose="020B0503020000020004" pitchFamily="34" charset="-127"/>
              </a:rPr>
              <a:t>LEARNING (Evaluation and Improvement): </a:t>
            </a:r>
            <a:r>
              <a:rPr lang="en-US" sz="1600" b="0" i="0" u="none" strike="noStrike" baseline="0" dirty="0">
                <a:solidFill>
                  <a:srgbClr val="000000"/>
                </a:solidFill>
                <a:latin typeface="Malgun Gothic" panose="020B0503020000020004" pitchFamily="34" charset="-127"/>
              </a:rPr>
              <a:t>HOW do you </a:t>
            </a:r>
            <a:r>
              <a:rPr lang="en-US" sz="1600" b="0" i="0" u="none" strike="noStrike" baseline="0" dirty="0">
                <a:solidFill>
                  <a:srgbClr val="000000"/>
                </a:solidFill>
                <a:highlight>
                  <a:srgbClr val="FF00FF"/>
                </a:highlight>
                <a:latin typeface="Malgun Gothic" panose="020B0503020000020004" pitchFamily="34" charset="-127"/>
              </a:rPr>
              <a:t>evaluate</a:t>
            </a:r>
            <a:r>
              <a:rPr lang="en-US" sz="1600" b="0" i="0" u="none" strike="noStrike" baseline="0" dirty="0">
                <a:solidFill>
                  <a:srgbClr val="000000"/>
                </a:solidFill>
                <a:latin typeface="Malgun Gothic" panose="020B0503020000020004" pitchFamily="34" charset="-127"/>
              </a:rPr>
              <a:t> and </a:t>
            </a:r>
            <a:r>
              <a:rPr lang="en-US" sz="1600" b="0" i="0" u="none" strike="noStrike" baseline="0" dirty="0">
                <a:solidFill>
                  <a:srgbClr val="000000"/>
                </a:solidFill>
                <a:highlight>
                  <a:srgbClr val="00FFFF"/>
                </a:highlight>
                <a:latin typeface="Malgun Gothic" panose="020B0503020000020004" pitchFamily="34" charset="-127"/>
              </a:rPr>
              <a:t>improve</a:t>
            </a:r>
            <a:r>
              <a:rPr lang="en-US" sz="1600" b="0" i="0" u="none" strike="noStrike" baseline="0" dirty="0">
                <a:solidFill>
                  <a:srgbClr val="000000"/>
                </a:solidFill>
                <a:latin typeface="Malgun Gothic" panose="020B0503020000020004" pitchFamily="34" charset="-127"/>
              </a:rPr>
              <a:t> the approaches SENIOR LEADERS have in place to respond to Item 1.1 (Senior Leadership)?</a:t>
            </a:r>
            <a:endParaRPr lang="en-US" sz="1600" dirty="0"/>
          </a:p>
        </p:txBody>
      </p:sp>
    </p:spTree>
    <p:extLst>
      <p:ext uri="{BB962C8B-B14F-4D97-AF65-F5344CB8AC3E}">
        <p14:creationId xmlns:p14="http://schemas.microsoft.com/office/powerpoint/2010/main" val="205219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blue&#10;&#10;Description automatically generated">
            <a:extLst>
              <a:ext uri="{FF2B5EF4-FFF2-40B4-BE49-F238E27FC236}">
                <a16:creationId xmlns:a16="http://schemas.microsoft.com/office/drawing/2014/main" id="{0ADFB67A-B237-41A7-80CC-24B99A85BD14}"/>
              </a:ext>
            </a:extLst>
          </p:cNvPr>
          <p:cNvPicPr>
            <a:picLocks noChangeAspect="1"/>
          </p:cNvPicPr>
          <p:nvPr/>
        </p:nvPicPr>
        <p:blipFill rotWithShape="1">
          <a:blip r:embed="rId3"/>
          <a:srcRect t="3867" r="-4" b="-4"/>
          <a:stretch/>
        </p:blipFill>
        <p:spPr>
          <a:xfrm>
            <a:off x="10911368" y="118545"/>
            <a:ext cx="1069800" cy="1068503"/>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3" name="TextBox 2">
            <a:extLst>
              <a:ext uri="{FF2B5EF4-FFF2-40B4-BE49-F238E27FC236}">
                <a16:creationId xmlns:a16="http://schemas.microsoft.com/office/drawing/2014/main" id="{8A596E8F-DD2D-A197-BCC9-939C5B522FF6}"/>
              </a:ext>
            </a:extLst>
          </p:cNvPr>
          <p:cNvSpPr txBox="1"/>
          <p:nvPr/>
        </p:nvSpPr>
        <p:spPr>
          <a:xfrm>
            <a:off x="736600" y="118545"/>
            <a:ext cx="10553700" cy="2616101"/>
          </a:xfrm>
          <a:prstGeom prst="rect">
            <a:avLst/>
          </a:prstGeom>
          <a:noFill/>
        </p:spPr>
        <p:txBody>
          <a:bodyPr wrap="square">
            <a:spAutoFit/>
          </a:bodyPr>
          <a:lstStyle/>
          <a:p>
            <a:pPr algn="l"/>
            <a:endParaRPr lang="en-US" sz="2000" b="0" i="0" u="none" strike="noStrike" baseline="0" dirty="0">
              <a:solidFill>
                <a:srgbClr val="000000"/>
              </a:solidFill>
              <a:latin typeface="Malgun Gothic" panose="020B0503020000020004" pitchFamily="34" charset="-127"/>
            </a:endParaRPr>
          </a:p>
          <a:p>
            <a:r>
              <a:rPr lang="en-US" sz="1600" b="1" i="0" u="none" strike="noStrike" baseline="0" dirty="0">
                <a:solidFill>
                  <a:srgbClr val="FF0000"/>
                </a:solidFill>
                <a:latin typeface="Malgun Gothic" panose="020B0503020000020004" pitchFamily="34" charset="-127"/>
              </a:rPr>
              <a:t>1.1 Senior Leadership (65 points)</a:t>
            </a:r>
            <a:endParaRPr lang="en-US" sz="1600" b="0" i="0" u="none" strike="noStrike" baseline="0" dirty="0">
              <a:solidFill>
                <a:srgbClr val="FF0000"/>
              </a:solidFill>
              <a:latin typeface="Malgun Gothic" panose="020B0503020000020004" pitchFamily="34" charset="-127"/>
            </a:endParaRPr>
          </a:p>
          <a:p>
            <a:r>
              <a:rPr lang="en-US" sz="1600" b="1" i="0" u="none" strike="noStrike" baseline="0" dirty="0">
                <a:solidFill>
                  <a:srgbClr val="FF0000"/>
                </a:solidFill>
                <a:latin typeface="Malgun Gothic" panose="020B0503020000020004" pitchFamily="34" charset="-127"/>
              </a:rPr>
              <a:t>Basic Level</a:t>
            </a:r>
            <a:endParaRPr lang="en-US" sz="1600" b="0" i="0" u="none" strike="noStrike" baseline="0" dirty="0">
              <a:solidFill>
                <a:srgbClr val="FF0000"/>
              </a:solidFill>
              <a:latin typeface="Malgun Gothic" panose="020B0503020000020004" pitchFamily="34" charset="-127"/>
            </a:endParaRPr>
          </a:p>
          <a:p>
            <a:r>
              <a:rPr lang="en-US" sz="1600" b="0" i="0" u="none" strike="noStrike" baseline="0" dirty="0">
                <a:solidFill>
                  <a:srgbClr val="000000"/>
                </a:solidFill>
                <a:latin typeface="Malgun Gothic" panose="020B0503020000020004" pitchFamily="34" charset="-127"/>
              </a:rPr>
              <a:t>1.1a HOW do your SENIOR LEADERS </a:t>
            </a:r>
            <a:r>
              <a:rPr lang="en-US" sz="1600" b="0" i="0" u="none" strike="noStrike" baseline="0" dirty="0">
                <a:solidFill>
                  <a:srgbClr val="000000"/>
                </a:solidFill>
                <a:highlight>
                  <a:srgbClr val="00FF00"/>
                </a:highlight>
                <a:latin typeface="Malgun Gothic" panose="020B0503020000020004" pitchFamily="34" charset="-127"/>
              </a:rPr>
              <a:t>lead the organization</a:t>
            </a:r>
            <a:r>
              <a:rPr lang="en-US" sz="1600" b="0" i="0" u="none" strike="noStrike" baseline="0" dirty="0">
                <a:solidFill>
                  <a:srgbClr val="000000"/>
                </a:solidFill>
                <a:latin typeface="Malgun Gothic" panose="020B0503020000020004" pitchFamily="34" charset="-127"/>
              </a:rPr>
              <a:t>?</a:t>
            </a:r>
          </a:p>
          <a:p>
            <a:r>
              <a:rPr lang="en-US" sz="1600" b="1" i="0" u="none" strike="noStrike" baseline="0" dirty="0">
                <a:solidFill>
                  <a:srgbClr val="FF0000"/>
                </a:solidFill>
                <a:latin typeface="Malgun Gothic" panose="020B0503020000020004" pitchFamily="34" charset="-127"/>
              </a:rPr>
              <a:t>Overall Level</a:t>
            </a:r>
            <a:endParaRPr lang="en-US" sz="1600" b="0" i="0" u="none" strike="noStrike" baseline="0" dirty="0">
              <a:solidFill>
                <a:srgbClr val="FF0000"/>
              </a:solidFill>
              <a:latin typeface="Malgun Gothic" panose="020B0503020000020004" pitchFamily="34" charset="-127"/>
            </a:endParaRPr>
          </a:p>
          <a:p>
            <a:r>
              <a:rPr lang="en-US" sz="1600" b="0" i="0" u="none" strike="noStrike" baseline="0" dirty="0">
                <a:solidFill>
                  <a:srgbClr val="000000"/>
                </a:solidFill>
                <a:latin typeface="Malgun Gothic" panose="020B0503020000020004" pitchFamily="34" charset="-127"/>
              </a:rPr>
              <a:t>1.1b HOW do SENIOR LEADERS deploy the MISSION, VISION and VALUES through the organization (i.e., </a:t>
            </a:r>
            <a:r>
              <a:rPr lang="en-US" sz="1600" b="0" i="0" u="none" strike="noStrike" baseline="0" dirty="0">
                <a:solidFill>
                  <a:srgbClr val="000000"/>
                </a:solidFill>
                <a:highlight>
                  <a:srgbClr val="FFFF00"/>
                </a:highlight>
                <a:latin typeface="Malgun Gothic" panose="020B0503020000020004" pitchFamily="34" charset="-127"/>
              </a:rPr>
              <a:t>WORKFORCE</a:t>
            </a:r>
            <a:r>
              <a:rPr lang="en-US" sz="1600" b="0" i="0" u="none" strike="noStrike" baseline="0" dirty="0">
                <a:solidFill>
                  <a:srgbClr val="000000"/>
                </a:solidFill>
                <a:latin typeface="Malgun Gothic" panose="020B0503020000020004" pitchFamily="34" charset="-127"/>
              </a:rPr>
              <a:t>, PATIENTS/RESIDENTS, and other KEY CUSTOMERS)? </a:t>
            </a:r>
          </a:p>
          <a:p>
            <a:endParaRPr lang="en-US" sz="1600" b="0" i="0" u="none" strike="noStrike" baseline="0" dirty="0">
              <a:solidFill>
                <a:srgbClr val="000000"/>
              </a:solidFill>
              <a:latin typeface="Malgun Gothic" panose="020B0503020000020004" pitchFamily="34" charset="-127"/>
            </a:endParaRPr>
          </a:p>
          <a:p>
            <a:r>
              <a:rPr lang="en-US" sz="1600" b="0" i="0" u="none" strike="noStrike" baseline="0" dirty="0">
                <a:solidFill>
                  <a:srgbClr val="000000"/>
                </a:solidFill>
                <a:latin typeface="Malgun Gothic" panose="020B0503020000020004" pitchFamily="34" charset="-127"/>
              </a:rPr>
              <a:t>1.1e </a:t>
            </a:r>
            <a:r>
              <a:rPr lang="en-US" sz="1600" b="1" i="0" u="none" strike="noStrike" baseline="0" dirty="0">
                <a:solidFill>
                  <a:srgbClr val="000000"/>
                </a:solidFill>
                <a:latin typeface="Malgun Gothic" panose="020B0503020000020004" pitchFamily="34" charset="-127"/>
              </a:rPr>
              <a:t>LEARNING (Evaluation and Improvement): </a:t>
            </a:r>
            <a:r>
              <a:rPr lang="en-US" sz="1600" b="0" i="0" u="none" strike="noStrike" baseline="0" dirty="0">
                <a:solidFill>
                  <a:srgbClr val="000000"/>
                </a:solidFill>
                <a:latin typeface="Malgun Gothic" panose="020B0503020000020004" pitchFamily="34" charset="-127"/>
              </a:rPr>
              <a:t>HOW do you </a:t>
            </a:r>
            <a:r>
              <a:rPr lang="en-US" sz="1600" b="0" i="0" u="none" strike="noStrike" baseline="0" dirty="0">
                <a:solidFill>
                  <a:srgbClr val="000000"/>
                </a:solidFill>
                <a:highlight>
                  <a:srgbClr val="FF00FF"/>
                </a:highlight>
                <a:latin typeface="Malgun Gothic" panose="020B0503020000020004" pitchFamily="34" charset="-127"/>
              </a:rPr>
              <a:t>evaluate</a:t>
            </a:r>
            <a:r>
              <a:rPr lang="en-US" sz="1600" b="0" i="0" u="none" strike="noStrike" baseline="0" dirty="0">
                <a:solidFill>
                  <a:srgbClr val="000000"/>
                </a:solidFill>
                <a:latin typeface="Malgun Gothic" panose="020B0503020000020004" pitchFamily="34" charset="-127"/>
              </a:rPr>
              <a:t> and </a:t>
            </a:r>
            <a:r>
              <a:rPr lang="en-US" sz="1600" b="0" i="0" u="none" strike="noStrike" baseline="0" dirty="0">
                <a:solidFill>
                  <a:srgbClr val="000000"/>
                </a:solidFill>
                <a:highlight>
                  <a:srgbClr val="00FFFF"/>
                </a:highlight>
                <a:latin typeface="Malgun Gothic" panose="020B0503020000020004" pitchFamily="34" charset="-127"/>
              </a:rPr>
              <a:t>improve</a:t>
            </a:r>
            <a:r>
              <a:rPr lang="en-US" sz="1600" b="0" i="0" u="none" strike="noStrike" baseline="0" dirty="0">
                <a:solidFill>
                  <a:srgbClr val="000000"/>
                </a:solidFill>
                <a:latin typeface="Malgun Gothic" panose="020B0503020000020004" pitchFamily="34" charset="-127"/>
              </a:rPr>
              <a:t> the approaches SENIOR LEADERS have in place to respond to Item 1.1 (Senior Leadership)?</a:t>
            </a:r>
            <a:endParaRPr lang="en-US" sz="1600" dirty="0"/>
          </a:p>
        </p:txBody>
      </p:sp>
      <p:sp>
        <p:nvSpPr>
          <p:cNvPr id="8" name="Content Placeholder 8">
            <a:extLst>
              <a:ext uri="{FF2B5EF4-FFF2-40B4-BE49-F238E27FC236}">
                <a16:creationId xmlns:a16="http://schemas.microsoft.com/office/drawing/2014/main" id="{600F8EDC-9CD2-84CC-9054-B0E0A0066EBC}"/>
              </a:ext>
            </a:extLst>
          </p:cNvPr>
          <p:cNvSpPr>
            <a:spLocks noGrp="1"/>
          </p:cNvSpPr>
          <p:nvPr>
            <p:ph idx="1"/>
          </p:nvPr>
        </p:nvSpPr>
        <p:spPr>
          <a:xfrm>
            <a:off x="774700" y="2833081"/>
            <a:ext cx="10515600" cy="3906374"/>
          </a:xfrm>
        </p:spPr>
        <p:txBody>
          <a:bodyPr>
            <a:normAutofit lnSpcReduction="10000"/>
          </a:bodyPr>
          <a:lstStyle/>
          <a:p>
            <a:pPr marL="0" marR="0">
              <a:spcBef>
                <a:spcPts val="0"/>
              </a:spcBef>
              <a:spcAft>
                <a:spcPts val="0"/>
              </a:spcAft>
            </a:pPr>
            <a:r>
              <a:rPr lang="en-US" sz="1600" dirty="0">
                <a:solidFill>
                  <a:srgbClr val="000000"/>
                </a:solidFill>
                <a:effectLst/>
                <a:ea typeface="Calibri" panose="020F0502020204030204" pitchFamily="34" charset="0"/>
              </a:rPr>
              <a:t>1.1a Our Senior Leaders, which consist of our Administrator and department heads, </a:t>
            </a:r>
            <a:r>
              <a:rPr lang="en-US" sz="1600" dirty="0">
                <a:solidFill>
                  <a:srgbClr val="000000"/>
                </a:solidFill>
                <a:effectLst/>
                <a:highlight>
                  <a:srgbClr val="00FF00"/>
                </a:highlight>
                <a:ea typeface="Calibri" panose="020F0502020204030204" pitchFamily="34" charset="0"/>
              </a:rPr>
              <a:t>lead our organization by providing our staff with quality training, creating a positive work environment, teaching our Core Values and holding staff accountable for meeting expectations and goals.    </a:t>
            </a:r>
          </a:p>
          <a:p>
            <a:pPr marL="0" marR="0">
              <a:spcBef>
                <a:spcPts val="0"/>
              </a:spcBef>
              <a:spcAft>
                <a:spcPts val="0"/>
              </a:spcAft>
            </a:pPr>
            <a:r>
              <a:rPr lang="en-US" sz="1600" dirty="0">
                <a:solidFill>
                  <a:srgbClr val="000000"/>
                </a:solidFill>
                <a:effectLst/>
                <a:ea typeface="Calibri" panose="020F0502020204030204" pitchFamily="34" charset="0"/>
              </a:rPr>
              <a:t>1.1b Senior Leaders deploy our vision and values through the organization by </a:t>
            </a:r>
            <a:r>
              <a:rPr lang="en-US" sz="1600" dirty="0">
                <a:solidFill>
                  <a:srgbClr val="000000"/>
                </a:solidFill>
                <a:effectLst/>
                <a:highlight>
                  <a:srgbClr val="FFFF00"/>
                </a:highlight>
                <a:ea typeface="Calibri" panose="020F0502020204030204" pitchFamily="34" charset="0"/>
              </a:rPr>
              <a:t>providing new employee handbooks to all new hires, an all-day new hire orientation including one on one time with each department head as well as videos introducing our Core Values and Mission Statement, monthly All-Staff meetings</a:t>
            </a:r>
            <a:r>
              <a:rPr lang="en-US" sz="1600" dirty="0">
                <a:solidFill>
                  <a:srgbClr val="000000"/>
                </a:solidFill>
                <a:effectLst/>
                <a:ea typeface="Calibri" panose="020F0502020204030204" pitchFamily="34" charset="0"/>
              </a:rPr>
              <a:t>, postings which display our Core Values throughout the building and community newsletters that are received by both residents and families. Our website includes our Mission on the landing page for our future residents and their families as well as… </a:t>
            </a:r>
          </a:p>
          <a:p>
            <a:pPr marL="0" marR="0" indent="0">
              <a:spcBef>
                <a:spcPts val="0"/>
              </a:spcBef>
              <a:spcAft>
                <a:spcPts val="0"/>
              </a:spcAft>
              <a:buNone/>
            </a:pPr>
            <a:endParaRPr lang="en-US" sz="1800" dirty="0">
              <a:solidFill>
                <a:srgbClr val="000000"/>
              </a:solidFill>
              <a:effectLst/>
              <a:highlight>
                <a:srgbClr val="00FFFF"/>
              </a:highlight>
              <a:ea typeface="Calibri" panose="020F0502020204030204" pitchFamily="34" charset="0"/>
            </a:endParaRPr>
          </a:p>
          <a:p>
            <a:pPr marL="0">
              <a:spcBef>
                <a:spcPts val="0"/>
              </a:spcBef>
            </a:pPr>
            <a:r>
              <a:rPr lang="en-US" sz="1600" dirty="0">
                <a:solidFill>
                  <a:srgbClr val="000000"/>
                </a:solidFill>
                <a:effectLst/>
                <a:ea typeface="Calibri" panose="020F0502020204030204" pitchFamily="34" charset="0"/>
              </a:rPr>
              <a:t>1.1e To evaluate and improve the approaches Senior Leaders have in place to celebrate staff success and value, we </a:t>
            </a:r>
            <a:r>
              <a:rPr lang="en-US" sz="1600" dirty="0">
                <a:solidFill>
                  <a:srgbClr val="000000"/>
                </a:solidFill>
                <a:effectLst/>
                <a:highlight>
                  <a:srgbClr val="FF00FF"/>
                </a:highlight>
                <a:ea typeface="Calibri" panose="020F0502020204030204" pitchFamily="34" charset="0"/>
              </a:rPr>
              <a:t>take a close look at our annual employee satisfaction survey results and the feedback provided by our staff throughout the year.  </a:t>
            </a:r>
            <a:r>
              <a:rPr lang="en-US" sz="1600" dirty="0">
                <a:solidFill>
                  <a:srgbClr val="000000"/>
                </a:solidFill>
                <a:effectLst/>
                <a:highlight>
                  <a:srgbClr val="00FFFF"/>
                </a:highlight>
                <a:ea typeface="Calibri" panose="020F0502020204030204" pitchFamily="34" charset="0"/>
              </a:rPr>
              <a:t>Based on those results, our management team comes together to establish a plan to improve on any less than desirable results and discuss new ways to keep our staff happy and engaged.  </a:t>
            </a:r>
            <a:r>
              <a:rPr lang="en-US" sz="1600" dirty="0">
                <a:solidFill>
                  <a:srgbClr val="000000"/>
                </a:solidFill>
                <a:effectLst/>
                <a:ea typeface="Calibri" panose="020F0502020204030204" pitchFamily="34" charset="0"/>
              </a:rPr>
              <a:t>For example….  By using the Quality Improvement Process as detailed above in section P.2.c(1), we were able to identify employees wanted a more robust recognition </a:t>
            </a:r>
            <a:r>
              <a:rPr lang="en-US" sz="1600" dirty="0">
                <a:solidFill>
                  <a:srgbClr val="000000"/>
                </a:solidFill>
                <a:ea typeface="Calibri" panose="020F0502020204030204" pitchFamily="34" charset="0"/>
              </a:rPr>
              <a:t>program for those who worked all shifts scheduled.  We created an incentive and rewards program through our scheduling system for meeting goals.  </a:t>
            </a:r>
            <a:r>
              <a:rPr lang="en-US" sz="1600" dirty="0">
                <a:solidFill>
                  <a:srgbClr val="000000"/>
                </a:solidFill>
                <a:effectLst/>
                <a:highlight>
                  <a:srgbClr val="FF00FF"/>
                </a:highlight>
                <a:ea typeface="Calibri" panose="020F0502020204030204" pitchFamily="34" charset="0"/>
              </a:rPr>
              <a:t>We continued to gather feedback during our All-Staff meetings, in-person conversations and our suggestion box and </a:t>
            </a:r>
            <a:r>
              <a:rPr lang="en-US" sz="1600" dirty="0">
                <a:solidFill>
                  <a:srgbClr val="000000"/>
                </a:solidFill>
                <a:effectLst/>
                <a:highlight>
                  <a:srgbClr val="00FFFF"/>
                </a:highlight>
                <a:ea typeface="Calibri" panose="020F0502020204030204" pitchFamily="34" charset="0"/>
              </a:rPr>
              <a:t>have found that staff are extremely happy with the plan, and we have increased workplace satisfaction at the same time.   </a:t>
            </a:r>
          </a:p>
          <a:p>
            <a:pPr marL="0" marR="0">
              <a:spcBef>
                <a:spcPts val="0"/>
              </a:spcBef>
              <a:spcAft>
                <a:spcPts val="0"/>
              </a:spcAft>
            </a:pPr>
            <a:endParaRPr lang="en-US" sz="1800" dirty="0">
              <a:solidFill>
                <a:srgbClr val="000000"/>
              </a:solidFill>
              <a:effectLst/>
              <a:highlight>
                <a:srgbClr val="00FFFF"/>
              </a:highlight>
              <a:ea typeface="Calibri" panose="020F0502020204030204" pitchFamily="34" charset="0"/>
            </a:endParaRPr>
          </a:p>
          <a:p>
            <a:endParaRPr lang="en-US" dirty="0"/>
          </a:p>
        </p:txBody>
      </p:sp>
    </p:spTree>
    <p:extLst>
      <p:ext uri="{BB962C8B-B14F-4D97-AF65-F5344CB8AC3E}">
        <p14:creationId xmlns:p14="http://schemas.microsoft.com/office/powerpoint/2010/main" val="211869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a:p>
        </p:txBody>
      </p:sp>
      <p:sp useBgFill="1">
        <p:nvSpPr>
          <p:cNvPr id="141" name="Freeform: Shape 140">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43" name="Freeform: Shape 142">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A3A77B6-0E7B-424C-84F3-0702F1A2F050}"/>
              </a:ext>
            </a:extLst>
          </p:cNvPr>
          <p:cNvSpPr>
            <a:spLocks noGrp="1"/>
          </p:cNvSpPr>
          <p:nvPr>
            <p:ph type="title"/>
          </p:nvPr>
        </p:nvSpPr>
        <p:spPr>
          <a:xfrm>
            <a:off x="457201" y="723406"/>
            <a:ext cx="3234018" cy="3826728"/>
          </a:xfrm>
          <a:prstGeom prst="ellipse">
            <a:avLst/>
          </a:prstGeom>
        </p:spPr>
        <p:txBody>
          <a:bodyPr vert="horz" lIns="91440" tIns="45720" rIns="91440" bIns="45720" rtlCol="0" anchor="b">
            <a:normAutofit/>
          </a:bodyPr>
          <a:lstStyle/>
          <a:p>
            <a:pPr algn="ctr"/>
            <a:r>
              <a:rPr lang="en-US" sz="4500" kern="1200">
                <a:solidFill>
                  <a:schemeClr val="tx1"/>
                </a:solidFill>
                <a:latin typeface="+mj-lt"/>
                <a:ea typeface="+mj-ea"/>
                <a:cs typeface="+mj-cs"/>
              </a:rPr>
              <a:t>Where can you find the data?</a:t>
            </a:r>
          </a:p>
        </p:txBody>
      </p:sp>
      <p:pic>
        <p:nvPicPr>
          <p:cNvPr id="1028" name="Picture 4" descr="Meme Creator - Funny One does not simply stop collecting data Meme  Generator at MemeCreator.org!">
            <a:extLst>
              <a:ext uri="{FF2B5EF4-FFF2-40B4-BE49-F238E27FC236}">
                <a16:creationId xmlns:a16="http://schemas.microsoft.com/office/drawing/2014/main" id="{E213B03A-B429-45B8-92F1-4B14297E3C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16251" y="1481044"/>
            <a:ext cx="6631341" cy="38959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2B02AF6-1462-42D1-A740-A1BA3F7F5B19}"/>
              </a:ext>
            </a:extLst>
          </p:cNvPr>
          <p:cNvSpPr txBox="1"/>
          <p:nvPr/>
        </p:nvSpPr>
        <p:spPr>
          <a:xfrm rot="20866813">
            <a:off x="986976" y="4775180"/>
            <a:ext cx="2739060" cy="646331"/>
          </a:xfrm>
          <a:prstGeom prst="rect">
            <a:avLst/>
          </a:prstGeom>
          <a:noFill/>
        </p:spPr>
        <p:txBody>
          <a:bodyPr wrap="square" rtlCol="0">
            <a:spAutoFit/>
          </a:bodyPr>
          <a:lstStyle/>
          <a:p>
            <a:r>
              <a:rPr lang="en-US" sz="3600" b="1" dirty="0">
                <a:solidFill>
                  <a:srgbClr val="0070C0"/>
                </a:solidFill>
              </a:rPr>
              <a:t>Category 7</a:t>
            </a:r>
          </a:p>
        </p:txBody>
      </p:sp>
    </p:spTree>
    <p:extLst>
      <p:ext uri="{BB962C8B-B14F-4D97-AF65-F5344CB8AC3E}">
        <p14:creationId xmlns:p14="http://schemas.microsoft.com/office/powerpoint/2010/main" val="308185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35209-C611-47EC-0461-15E1E370A417}"/>
              </a:ext>
            </a:extLst>
          </p:cNvPr>
          <p:cNvSpPr>
            <a:spLocks noGrp="1"/>
          </p:cNvSpPr>
          <p:nvPr>
            <p:ph type="subTitle" idx="1"/>
          </p:nvPr>
        </p:nvSpPr>
        <p:spPr>
          <a:xfrm>
            <a:off x="1524000" y="655638"/>
            <a:ext cx="9144000" cy="1655762"/>
          </a:xfrm>
        </p:spPr>
        <p:txBody>
          <a:bodyPr>
            <a:normAutofit fontScale="85000" lnSpcReduction="20000"/>
          </a:bodyPr>
          <a:lstStyle/>
          <a:p>
            <a:r>
              <a:rPr lang="en-US" sz="2600" dirty="0"/>
              <a:t>Data Collection and Category 7: Results</a:t>
            </a:r>
          </a:p>
          <a:p>
            <a:r>
              <a:rPr lang="en-US" dirty="0"/>
              <a:t>The Results category asks about your organization’s PERFORMANCE in all KEY areas – health care and PROCESS RESULTS; customer RESULTS; workforce RESULTS; leadership and GOVERNANCE RESULTS; and financial, market, and strategy RESULTS. This category also asks about your organization’s PERFORMANCE levels relative to other organizations.</a:t>
            </a:r>
          </a:p>
        </p:txBody>
      </p:sp>
      <p:graphicFrame>
        <p:nvGraphicFramePr>
          <p:cNvPr id="4" name="Chart 3">
            <a:extLst>
              <a:ext uri="{FF2B5EF4-FFF2-40B4-BE49-F238E27FC236}">
                <a16:creationId xmlns:a16="http://schemas.microsoft.com/office/drawing/2014/main" id="{C5DF48AB-A02C-4349-9213-186CC24A38D4}"/>
              </a:ext>
            </a:extLst>
          </p:cNvPr>
          <p:cNvGraphicFramePr/>
          <p:nvPr>
            <p:extLst>
              <p:ext uri="{D42A27DB-BD31-4B8C-83A1-F6EECF244321}">
                <p14:modId xmlns:p14="http://schemas.microsoft.com/office/powerpoint/2010/main" val="2019019394"/>
              </p:ext>
            </p:extLst>
          </p:nvPr>
        </p:nvGraphicFramePr>
        <p:xfrm>
          <a:off x="3895724" y="3302000"/>
          <a:ext cx="3927476" cy="3060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3300-000006000000}"/>
              </a:ext>
            </a:extLst>
          </p:cNvPr>
          <p:cNvGraphicFramePr/>
          <p:nvPr>
            <p:extLst>
              <p:ext uri="{D42A27DB-BD31-4B8C-83A1-F6EECF244321}">
                <p14:modId xmlns:p14="http://schemas.microsoft.com/office/powerpoint/2010/main" val="631214377"/>
              </p:ext>
            </p:extLst>
          </p:nvPr>
        </p:nvGraphicFramePr>
        <p:xfrm>
          <a:off x="358774" y="2146300"/>
          <a:ext cx="3708401"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5B87377-842E-48B0-B66E-B9A94E76ACD3}"/>
              </a:ext>
            </a:extLst>
          </p:cNvPr>
          <p:cNvGraphicFramePr/>
          <p:nvPr>
            <p:extLst>
              <p:ext uri="{D42A27DB-BD31-4B8C-83A1-F6EECF244321}">
                <p14:modId xmlns:p14="http://schemas.microsoft.com/office/powerpoint/2010/main" val="466418959"/>
              </p:ext>
            </p:extLst>
          </p:nvPr>
        </p:nvGraphicFramePr>
        <p:xfrm>
          <a:off x="8124824" y="2311400"/>
          <a:ext cx="3708401" cy="3289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31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467BCE2-AC81-50E5-C99E-7423A0E5608D}"/>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Required Results</a:t>
            </a:r>
          </a:p>
        </p:txBody>
      </p:sp>
      <p:sp>
        <p:nvSpPr>
          <p:cNvPr id="3" name="Content Placeholder 2">
            <a:extLst>
              <a:ext uri="{FF2B5EF4-FFF2-40B4-BE49-F238E27FC236}">
                <a16:creationId xmlns:a16="http://schemas.microsoft.com/office/drawing/2014/main" id="{1C24F89D-5E3B-8B66-B3CA-A2D9111CBD0D}"/>
              </a:ext>
            </a:extLst>
          </p:cNvPr>
          <p:cNvSpPr>
            <a:spLocks noGrp="1"/>
          </p:cNvSpPr>
          <p:nvPr>
            <p:ph idx="1"/>
          </p:nvPr>
        </p:nvSpPr>
        <p:spPr>
          <a:xfrm>
            <a:off x="838200" y="2347414"/>
            <a:ext cx="10515600" cy="4212411"/>
          </a:xfrm>
        </p:spPr>
        <p:txBody>
          <a:bodyPr numCol="2">
            <a:normAutofit/>
          </a:bodyPr>
          <a:lstStyle/>
          <a:p>
            <a:pPr marL="0" indent="0">
              <a:buNone/>
            </a:pPr>
            <a:r>
              <a:rPr lang="en-US" sz="1800" b="1" dirty="0"/>
              <a:t>7.1</a:t>
            </a:r>
            <a:endParaRPr lang="en-US" sz="1800" b="1" i="0" u="none" strike="noStrike" baseline="0" dirty="0">
              <a:latin typeface="Malgun Gothic" panose="020B0503020000020004" pitchFamily="34" charset="-127"/>
            </a:endParaRPr>
          </a:p>
          <a:p>
            <a:r>
              <a:rPr lang="en-US" sz="1400" b="0" i="0" u="none" strike="noStrike" baseline="0" dirty="0">
                <a:latin typeface="Malgun Gothic" panose="020B0503020000020004" pitchFamily="34" charset="-127"/>
              </a:rPr>
              <a:t>30-day Readmission or Hospitalization Rates </a:t>
            </a:r>
          </a:p>
          <a:p>
            <a:r>
              <a:rPr lang="en-US" sz="1400" b="0" i="0" u="none" strike="noStrike" baseline="0" dirty="0">
                <a:latin typeface="Malgun Gothic" panose="020B0503020000020004" pitchFamily="34" charset="-127"/>
              </a:rPr>
              <a:t>Antipsychotic Rates </a:t>
            </a:r>
          </a:p>
          <a:p>
            <a:r>
              <a:rPr lang="en-US" sz="1400" b="0" i="0" u="none" strike="noStrike" baseline="0" dirty="0">
                <a:latin typeface="Malgun Gothic" panose="020B0503020000020004" pitchFamily="34" charset="-127"/>
              </a:rPr>
              <a:t>Five-Star Quality Measure Rating*</a:t>
            </a:r>
          </a:p>
          <a:p>
            <a:pPr marL="0" indent="0">
              <a:buNone/>
            </a:pPr>
            <a:r>
              <a:rPr lang="en-US" sz="1800" b="1" dirty="0">
                <a:latin typeface="Malgun Gothic" panose="020B0503020000020004" pitchFamily="34" charset="-127"/>
              </a:rPr>
              <a:t>7.2</a:t>
            </a:r>
            <a:endParaRPr lang="en-US" sz="1800" b="0" i="0" u="none" strike="noStrike" baseline="0" dirty="0">
              <a:latin typeface="Malgun Gothic" panose="020B0503020000020004" pitchFamily="34" charset="-127"/>
            </a:endParaRPr>
          </a:p>
          <a:p>
            <a:r>
              <a:rPr lang="en-US" sz="1400" b="0" i="0" u="none" strike="noStrike" baseline="0" dirty="0">
                <a:latin typeface="Malgun Gothic" panose="020B0503020000020004" pitchFamily="34" charset="-127"/>
              </a:rPr>
              <a:t>Overall Customer Satisfaction </a:t>
            </a:r>
          </a:p>
          <a:p>
            <a:pPr marL="0" indent="0">
              <a:buNone/>
            </a:pPr>
            <a:r>
              <a:rPr lang="en-US" sz="1400" b="0" i="0" u="none" strike="noStrike" baseline="0" dirty="0">
                <a:latin typeface="Malgun Gothic" panose="020B0503020000020004" pitchFamily="34" charset="-127"/>
              </a:rPr>
              <a:t>or </a:t>
            </a:r>
          </a:p>
          <a:p>
            <a:r>
              <a:rPr lang="en-US" sz="1400" b="0" i="0" u="none" strike="noStrike" baseline="0" dirty="0">
                <a:latin typeface="Malgun Gothic" panose="020B0503020000020004" pitchFamily="34" charset="-127"/>
              </a:rPr>
              <a:t>Customer Willingness to Recommend </a:t>
            </a:r>
          </a:p>
          <a:p>
            <a:pPr marL="0" indent="0">
              <a:buNone/>
            </a:pPr>
            <a:r>
              <a:rPr lang="en-US" sz="1400" b="0" i="0" u="none" strike="noStrike" baseline="0" dirty="0">
                <a:latin typeface="Malgun Gothic" panose="020B0503020000020004" pitchFamily="34" charset="-127"/>
              </a:rPr>
              <a:t>or </a:t>
            </a:r>
          </a:p>
          <a:p>
            <a:r>
              <a:rPr lang="en-US" sz="1400" b="0" i="0" u="none" strike="noStrike" baseline="0" dirty="0">
                <a:latin typeface="Malgun Gothic" panose="020B0503020000020004" pitchFamily="34" charset="-127"/>
              </a:rPr>
              <a:t>CoreQ</a:t>
            </a:r>
          </a:p>
          <a:p>
            <a:endParaRPr lang="en-US" sz="1400" dirty="0">
              <a:latin typeface="Malgun Gothic" panose="020B0503020000020004" pitchFamily="34" charset="-127"/>
            </a:endParaRPr>
          </a:p>
          <a:p>
            <a:pPr marL="0" indent="0">
              <a:buNone/>
            </a:pPr>
            <a:endParaRPr lang="en-US" sz="1400" b="0" i="0" u="none" strike="noStrike" baseline="0" dirty="0">
              <a:latin typeface="Malgun Gothic" panose="020B0503020000020004" pitchFamily="34" charset="-127"/>
            </a:endParaRPr>
          </a:p>
          <a:p>
            <a:pPr marL="0" indent="0">
              <a:buNone/>
            </a:pPr>
            <a:r>
              <a:rPr lang="en-US" sz="1800" b="1" dirty="0">
                <a:latin typeface="Malgun Gothic" panose="020B0503020000020004" pitchFamily="34" charset="-127"/>
              </a:rPr>
              <a:t>7.3</a:t>
            </a:r>
          </a:p>
          <a:p>
            <a:r>
              <a:rPr lang="en-US" sz="1400" b="0" i="0" u="none" strike="noStrike" baseline="0" dirty="0">
                <a:latin typeface="Malgun Gothic" panose="020B0503020000020004" pitchFamily="34" charset="-127"/>
              </a:rPr>
              <a:t>Staff Turnover or Staff Retention (choose one) </a:t>
            </a:r>
          </a:p>
          <a:p>
            <a:r>
              <a:rPr lang="en-US" sz="1400" b="0" i="0" u="none" strike="noStrike" baseline="0" dirty="0">
                <a:latin typeface="Malgun Gothic" panose="020B0503020000020004" pitchFamily="34" charset="-127"/>
              </a:rPr>
              <a:t>Five-Star – Staffing Measure Rating – Overall* </a:t>
            </a:r>
          </a:p>
          <a:p>
            <a:pPr marL="0" indent="0">
              <a:buNone/>
            </a:pPr>
            <a:r>
              <a:rPr lang="en-US" sz="1800" b="1" dirty="0">
                <a:latin typeface="Malgun Gothic" panose="020B0503020000020004" pitchFamily="34" charset="-127"/>
              </a:rPr>
              <a:t>7.4</a:t>
            </a:r>
          </a:p>
          <a:p>
            <a:r>
              <a:rPr lang="en-US" sz="1400" b="0" i="0" u="none" strike="noStrike" baseline="0" dirty="0">
                <a:latin typeface="Malgun Gothic" panose="020B0503020000020004" pitchFamily="34" charset="-127"/>
              </a:rPr>
              <a:t>Five-Star Overall Rating* </a:t>
            </a:r>
          </a:p>
          <a:p>
            <a:r>
              <a:rPr lang="en-US" sz="1400" b="0" i="0" u="none" strike="noStrike" baseline="0" dirty="0">
                <a:latin typeface="Malgun Gothic" panose="020B0503020000020004" pitchFamily="34" charset="-127"/>
              </a:rPr>
              <a:t>Five-Star Survey Measure Rating*</a:t>
            </a:r>
          </a:p>
          <a:p>
            <a:pPr marL="0" indent="0">
              <a:buNone/>
            </a:pPr>
            <a:r>
              <a:rPr lang="en-US" sz="1800" b="1" dirty="0">
                <a:latin typeface="Malgun Gothic" panose="020B0503020000020004" pitchFamily="34" charset="-127"/>
              </a:rPr>
              <a:t>7.5</a:t>
            </a:r>
            <a:endParaRPr lang="en-US" sz="1800" b="0" i="0" u="none" strike="noStrike" baseline="0" dirty="0">
              <a:latin typeface="Malgun Gothic" panose="020B0503020000020004" pitchFamily="34" charset="-127"/>
            </a:endParaRPr>
          </a:p>
          <a:p>
            <a:r>
              <a:rPr lang="en-US" sz="1400" b="0" i="0" u="none" strike="noStrike" baseline="0" dirty="0">
                <a:latin typeface="Malgun Gothic" panose="020B0503020000020004" pitchFamily="34" charset="-127"/>
              </a:rPr>
              <a:t>Financial RESULTS and </a:t>
            </a:r>
          </a:p>
          <a:p>
            <a:r>
              <a:rPr lang="en-US" sz="1400" b="0" i="0" u="none" strike="noStrike" baseline="0" dirty="0">
                <a:latin typeface="Arial" panose="020B0604020202020204" pitchFamily="34" charset="0"/>
              </a:rPr>
              <a:t>•</a:t>
            </a:r>
            <a:r>
              <a:rPr lang="en-US" sz="1400" b="0" i="0" u="none" strike="noStrike" baseline="0" dirty="0">
                <a:latin typeface="Malgun Gothic" panose="020B0503020000020004" pitchFamily="34" charset="-127"/>
              </a:rPr>
              <a:t>Marketplace RESULTS and</a:t>
            </a:r>
          </a:p>
          <a:p>
            <a:r>
              <a:rPr lang="en-US" sz="1400" b="0" i="0" u="none" strike="noStrike" baseline="0" dirty="0">
                <a:latin typeface="Arial" panose="020B0604020202020204" pitchFamily="34" charset="0"/>
              </a:rPr>
              <a:t>•</a:t>
            </a:r>
            <a:r>
              <a:rPr lang="en-US" sz="1400" b="0" i="0" u="none" strike="noStrike" baseline="0" dirty="0">
                <a:latin typeface="Malgun Gothic" panose="020B0503020000020004" pitchFamily="34" charset="-127"/>
              </a:rPr>
              <a:t>Strategy implementation RESULTS and</a:t>
            </a:r>
          </a:p>
          <a:p>
            <a:r>
              <a:rPr lang="en-US" sz="1400" b="0" i="0" u="none" strike="noStrike" baseline="0" dirty="0">
                <a:latin typeface="Malgun Gothic" panose="020B0503020000020004" pitchFamily="34" charset="-127"/>
              </a:rPr>
              <a:t>include appropriate COMPARATIVE DATA</a:t>
            </a:r>
            <a:endParaRPr lang="en-US" sz="1400" b="1" dirty="0"/>
          </a:p>
        </p:txBody>
      </p:sp>
    </p:spTree>
    <p:extLst>
      <p:ext uri="{BB962C8B-B14F-4D97-AF65-F5344CB8AC3E}">
        <p14:creationId xmlns:p14="http://schemas.microsoft.com/office/powerpoint/2010/main" val="3123503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Table&#10;&#10;Description automatically generated">
            <a:extLst>
              <a:ext uri="{FF2B5EF4-FFF2-40B4-BE49-F238E27FC236}">
                <a16:creationId xmlns:a16="http://schemas.microsoft.com/office/drawing/2014/main" id="{CFA77911-95EA-4FB0-97EA-4CD7E39D9F28}"/>
              </a:ext>
            </a:extLst>
          </p:cNvPr>
          <p:cNvPicPr>
            <a:picLocks noChangeAspect="1"/>
          </p:cNvPicPr>
          <p:nvPr/>
        </p:nvPicPr>
        <p:blipFill>
          <a:blip r:embed="rId2"/>
          <a:stretch>
            <a:fillRect/>
          </a:stretch>
        </p:blipFill>
        <p:spPr>
          <a:xfrm>
            <a:off x="567900" y="389433"/>
            <a:ext cx="3488247" cy="5167775"/>
          </a:xfrm>
          <a:prstGeom prst="rect">
            <a:avLst/>
          </a:prstGeom>
        </p:spPr>
      </p:pic>
      <p:sp>
        <p:nvSpPr>
          <p:cNvPr id="18" name="Freeform: Shape 17">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60FDBAB0-C524-4111-9E04-39140C6DD251}"/>
              </a:ext>
            </a:extLst>
          </p:cNvPr>
          <p:cNvPicPr>
            <a:picLocks noChangeAspect="1"/>
          </p:cNvPicPr>
          <p:nvPr/>
        </p:nvPicPr>
        <p:blipFill>
          <a:blip r:embed="rId3"/>
          <a:stretch>
            <a:fillRect/>
          </a:stretch>
        </p:blipFill>
        <p:spPr>
          <a:xfrm>
            <a:off x="5247361" y="1152076"/>
            <a:ext cx="6599055" cy="5081272"/>
          </a:xfrm>
          <a:prstGeom prst="rect">
            <a:avLst/>
          </a:prstGeom>
        </p:spPr>
      </p:pic>
      <p:sp>
        <p:nvSpPr>
          <p:cNvPr id="6" name="TextBox 5">
            <a:extLst>
              <a:ext uri="{FF2B5EF4-FFF2-40B4-BE49-F238E27FC236}">
                <a16:creationId xmlns:a16="http://schemas.microsoft.com/office/drawing/2014/main" id="{DBE50AFD-96E6-4D9D-84A9-4017141BCB1B}"/>
              </a:ext>
            </a:extLst>
          </p:cNvPr>
          <p:cNvSpPr txBox="1"/>
          <p:nvPr/>
        </p:nvSpPr>
        <p:spPr>
          <a:xfrm>
            <a:off x="268233" y="6354085"/>
            <a:ext cx="11652485" cy="338554"/>
          </a:xfrm>
          <a:prstGeom prst="rect">
            <a:avLst/>
          </a:prstGeom>
          <a:noFill/>
        </p:spPr>
        <p:txBody>
          <a:bodyPr wrap="none" rtlCol="0">
            <a:spAutoFit/>
          </a:bodyPr>
          <a:lstStyle/>
          <a:p>
            <a:r>
              <a:rPr lang="en-US" sz="1600" dirty="0"/>
              <a:t>https://www.ahcancal.org/Quality/National-Quality-Award-Program/MemberOnlyDocs/Potential%20AL%20Data%20Sources%20Final.pdf</a:t>
            </a:r>
          </a:p>
        </p:txBody>
      </p:sp>
    </p:spTree>
    <p:extLst>
      <p:ext uri="{BB962C8B-B14F-4D97-AF65-F5344CB8AC3E}">
        <p14:creationId xmlns:p14="http://schemas.microsoft.com/office/powerpoint/2010/main" val="411625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24007-0C41-4D29-913F-0038AB5AAF4E}"/>
              </a:ext>
            </a:extLst>
          </p:cNvPr>
          <p:cNvSpPr>
            <a:spLocks noGrp="1"/>
          </p:cNvSpPr>
          <p:nvPr>
            <p:ph type="title"/>
          </p:nvPr>
        </p:nvSpPr>
        <p:spPr>
          <a:xfrm>
            <a:off x="686834" y="1153572"/>
            <a:ext cx="3200400" cy="4461163"/>
          </a:xfrm>
        </p:spPr>
        <p:txBody>
          <a:bodyPr>
            <a:normAutofit/>
          </a:bodyPr>
          <a:lstStyle/>
          <a:p>
            <a:r>
              <a:rPr lang="en-US">
                <a:solidFill>
                  <a:srgbClr val="FFFFFF"/>
                </a:solidFill>
              </a:rPr>
              <a:t>Learning Objectives for Today</a:t>
            </a:r>
          </a:p>
        </p:txBody>
      </p:sp>
      <p:sp>
        <p:nvSpPr>
          <p:cNvPr id="74" name="Arc 7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Content Placeholder 2">
            <a:extLst>
              <a:ext uri="{FF2B5EF4-FFF2-40B4-BE49-F238E27FC236}">
                <a16:creationId xmlns:a16="http://schemas.microsoft.com/office/drawing/2014/main" id="{2FEC13E7-238C-4D17-B0AA-73F84A24FB2D}"/>
              </a:ext>
            </a:extLst>
          </p:cNvPr>
          <p:cNvSpPr>
            <a:spLocks noGrp="1"/>
          </p:cNvSpPr>
          <p:nvPr>
            <p:ph idx="1"/>
          </p:nvPr>
        </p:nvSpPr>
        <p:spPr>
          <a:xfrm>
            <a:off x="4447308" y="591344"/>
            <a:ext cx="6906491" cy="5585619"/>
          </a:xfrm>
        </p:spPr>
        <p:txBody>
          <a:bodyPr anchor="ctr">
            <a:normAutofit/>
          </a:bodyPr>
          <a:lstStyle/>
          <a:p>
            <a:r>
              <a:rPr lang="en-US"/>
              <a:t>Why do this and what is Baldrige?</a:t>
            </a:r>
          </a:p>
          <a:p>
            <a:r>
              <a:rPr lang="en-US"/>
              <a:t>What does a Quality Journey mean?</a:t>
            </a:r>
          </a:p>
          <a:p>
            <a:r>
              <a:rPr lang="en-US"/>
              <a:t>Overview of AHCA/NCAL Quality Awards</a:t>
            </a:r>
          </a:p>
          <a:p>
            <a:pPr lvl="1"/>
            <a:r>
              <a:rPr lang="en-US"/>
              <a:t>Bronze – Set the stage</a:t>
            </a:r>
          </a:p>
          <a:p>
            <a:pPr lvl="1"/>
            <a:r>
              <a:rPr lang="en-US"/>
              <a:t>Silver – Tell your story</a:t>
            </a:r>
          </a:p>
          <a:p>
            <a:pPr lvl="1"/>
            <a:r>
              <a:rPr lang="en-US"/>
              <a:t>Gold – Show your story</a:t>
            </a:r>
          </a:p>
          <a:p>
            <a:r>
              <a:rPr lang="en-US"/>
              <a:t>Technical versus effective application writing i.e., getting your message across and meeting requirements</a:t>
            </a:r>
          </a:p>
          <a:p>
            <a:r>
              <a:rPr lang="en-US"/>
              <a:t>Matching prose with data</a:t>
            </a:r>
          </a:p>
          <a:p>
            <a:r>
              <a:rPr lang="en-US"/>
              <a:t>Tell your stories</a:t>
            </a:r>
          </a:p>
          <a:p>
            <a:pPr marL="0" indent="0">
              <a:buNone/>
            </a:pPr>
            <a:endParaRPr lang="en-US"/>
          </a:p>
          <a:p>
            <a:endParaRPr lang="en-US"/>
          </a:p>
          <a:p>
            <a:endParaRPr lang="en-US"/>
          </a:p>
        </p:txBody>
      </p:sp>
    </p:spTree>
    <p:extLst>
      <p:ext uri="{BB962C8B-B14F-4D97-AF65-F5344CB8AC3E}">
        <p14:creationId xmlns:p14="http://schemas.microsoft.com/office/powerpoint/2010/main" val="3471437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8358ED-2356-4676-AF58-A9CE42BD4B73}"/>
              </a:ext>
            </a:extLst>
          </p:cNvPr>
          <p:cNvSpPr>
            <a:spLocks noGrp="1"/>
          </p:cNvSpPr>
          <p:nvPr>
            <p:ph type="title"/>
          </p:nvPr>
        </p:nvSpPr>
        <p:spPr>
          <a:xfrm>
            <a:off x="838201" y="643467"/>
            <a:ext cx="3888526" cy="1800526"/>
          </a:xfrm>
          <a:prstGeom prst="ellipse">
            <a:avLst/>
          </a:prstGeom>
        </p:spPr>
        <p:txBody>
          <a:bodyPr vert="horz" lIns="91440" tIns="45720" rIns="91440" bIns="45720" rtlCol="0" anchor="ctr">
            <a:normAutofit fontScale="90000"/>
          </a:bodyPr>
          <a:lstStyle/>
          <a:p>
            <a:pPr algn="ctr"/>
            <a:r>
              <a:rPr lang="en-US" sz="3100" b="1" kern="1200" dirty="0">
                <a:solidFill>
                  <a:schemeClr val="tx1"/>
                </a:solidFill>
                <a:latin typeface="+mj-lt"/>
                <a:ea typeface="+mj-ea"/>
                <a:cs typeface="+mj-cs"/>
              </a:rPr>
              <a:t>Long Term Care Trend Tracker AL Data</a:t>
            </a:r>
          </a:p>
        </p:txBody>
      </p:sp>
      <p:sp>
        <p:nvSpPr>
          <p:cNvPr id="6" name="TextBox 5">
            <a:extLst>
              <a:ext uri="{FF2B5EF4-FFF2-40B4-BE49-F238E27FC236}">
                <a16:creationId xmlns:a16="http://schemas.microsoft.com/office/drawing/2014/main" id="{62DCE01C-9CE1-4DE8-80D9-F0B0310D0490}"/>
              </a:ext>
            </a:extLst>
          </p:cNvPr>
          <p:cNvSpPr txBox="1"/>
          <p:nvPr/>
        </p:nvSpPr>
        <p:spPr>
          <a:xfrm>
            <a:off x="838200" y="2490068"/>
            <a:ext cx="3888528" cy="3553581"/>
          </a:xfrm>
          <a:prstGeom prst="rect">
            <a:avLst/>
          </a:prstGeom>
        </p:spPr>
        <p:txBody>
          <a:bodyPr vert="horz" lIns="91440" tIns="45720" rIns="91440" bIns="45720" rtlCol="0">
            <a:normAutofit/>
          </a:bodyPr>
          <a:lstStyle/>
          <a:p>
            <a:pPr algn="ctr">
              <a:lnSpc>
                <a:spcPct val="90000"/>
              </a:lnSpc>
              <a:spcAft>
                <a:spcPts val="600"/>
              </a:spcAft>
            </a:pPr>
            <a:r>
              <a:rPr lang="en-US" sz="2000" dirty="0"/>
              <a:t>Turnover, Off Label Psychotropics, Return to Hospital</a:t>
            </a:r>
          </a:p>
        </p:txBody>
      </p:sp>
      <p:pic>
        <p:nvPicPr>
          <p:cNvPr id="5" name="Content Placeholder 4" descr="Icon&#10;&#10;Description automatically generated">
            <a:extLst>
              <a:ext uri="{FF2B5EF4-FFF2-40B4-BE49-F238E27FC236}">
                <a16:creationId xmlns:a16="http://schemas.microsoft.com/office/drawing/2014/main" id="{BFA7DF35-8D45-4627-ABE1-261B8347EB12}"/>
              </a:ext>
            </a:extLst>
          </p:cNvPr>
          <p:cNvPicPr>
            <a:picLocks noGrp="1" noChangeAspect="1"/>
          </p:cNvPicPr>
          <p:nvPr>
            <p:ph idx="1"/>
          </p:nvPr>
        </p:nvPicPr>
        <p:blipFill>
          <a:blip r:embed="rId3"/>
          <a:stretch>
            <a:fillRect/>
          </a:stretch>
        </p:blipFill>
        <p:spPr>
          <a:xfrm>
            <a:off x="5564928" y="1232452"/>
            <a:ext cx="6165657" cy="3034407"/>
          </a:xfrm>
          <a:prstGeom prst="rect">
            <a:avLst/>
          </a:prstGeom>
        </p:spPr>
      </p:pic>
      <p:sp>
        <p:nvSpPr>
          <p:cNvPr id="3" name="TextBox 2">
            <a:extLst>
              <a:ext uri="{FF2B5EF4-FFF2-40B4-BE49-F238E27FC236}">
                <a16:creationId xmlns:a16="http://schemas.microsoft.com/office/drawing/2014/main" id="{4645CE31-B6C7-7A55-8891-01BDC5E0A649}"/>
              </a:ext>
            </a:extLst>
          </p:cNvPr>
          <p:cNvSpPr txBox="1"/>
          <p:nvPr/>
        </p:nvSpPr>
        <p:spPr>
          <a:xfrm>
            <a:off x="1226089" y="3446064"/>
            <a:ext cx="3500638" cy="954107"/>
          </a:xfrm>
          <a:prstGeom prst="rect">
            <a:avLst/>
          </a:prstGeom>
          <a:noFill/>
        </p:spPr>
        <p:txBody>
          <a:bodyPr wrap="none" rtlCol="0">
            <a:spAutoFit/>
          </a:bodyPr>
          <a:lstStyle/>
          <a:p>
            <a:pPr algn="ctr"/>
            <a:r>
              <a:rPr lang="en-US" sz="2800" b="1" kern="1200" dirty="0">
                <a:solidFill>
                  <a:schemeClr val="tx1"/>
                </a:solidFill>
                <a:latin typeface="+mj-lt"/>
                <a:ea typeface="+mj-ea"/>
                <a:cs typeface="+mj-cs"/>
              </a:rPr>
              <a:t>Long Term Care </a:t>
            </a:r>
          </a:p>
          <a:p>
            <a:pPr algn="ctr"/>
            <a:r>
              <a:rPr lang="en-US" sz="2800" b="1" kern="1200" dirty="0">
                <a:solidFill>
                  <a:schemeClr val="tx1"/>
                </a:solidFill>
                <a:latin typeface="+mj-lt"/>
                <a:ea typeface="+mj-ea"/>
                <a:cs typeface="+mj-cs"/>
              </a:rPr>
              <a:t>Trend Tracker SNF Data</a:t>
            </a:r>
            <a:endParaRPr lang="en-US" sz="2800" b="1" dirty="0"/>
          </a:p>
        </p:txBody>
      </p:sp>
      <p:sp>
        <p:nvSpPr>
          <p:cNvPr id="4" name="TextBox 3">
            <a:extLst>
              <a:ext uri="{FF2B5EF4-FFF2-40B4-BE49-F238E27FC236}">
                <a16:creationId xmlns:a16="http://schemas.microsoft.com/office/drawing/2014/main" id="{5062233D-97B1-A3A8-F9A5-F8FB678DEFD9}"/>
              </a:ext>
            </a:extLst>
          </p:cNvPr>
          <p:cNvSpPr txBox="1"/>
          <p:nvPr/>
        </p:nvSpPr>
        <p:spPr>
          <a:xfrm>
            <a:off x="933833" y="4626847"/>
            <a:ext cx="4085149" cy="1323439"/>
          </a:xfrm>
          <a:prstGeom prst="rect">
            <a:avLst/>
          </a:prstGeom>
          <a:noFill/>
        </p:spPr>
        <p:txBody>
          <a:bodyPr wrap="square" rtlCol="0">
            <a:spAutoFit/>
          </a:bodyPr>
          <a:lstStyle/>
          <a:p>
            <a:pPr algn="ctr"/>
            <a:r>
              <a:rPr lang="en-US" sz="2000" dirty="0"/>
              <a:t>Government data collected by the Centers for Medicare and Medicaid Services (CMS) on skilled nursing centers</a:t>
            </a:r>
          </a:p>
        </p:txBody>
      </p:sp>
    </p:spTree>
    <p:extLst>
      <p:ext uri="{BB962C8B-B14F-4D97-AF65-F5344CB8AC3E}">
        <p14:creationId xmlns:p14="http://schemas.microsoft.com/office/powerpoint/2010/main" val="72953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BC57C-6D31-E31F-62CE-00DF0A70E13D}"/>
              </a:ext>
            </a:extLst>
          </p:cNvPr>
          <p:cNvSpPr>
            <a:spLocks noGrp="1"/>
          </p:cNvSpPr>
          <p:nvPr>
            <p:ph type="title"/>
          </p:nvPr>
        </p:nvSpPr>
        <p:spPr>
          <a:xfrm>
            <a:off x="1188069" y="381935"/>
            <a:ext cx="9356106" cy="1200329"/>
          </a:xfrm>
        </p:spPr>
        <p:txBody>
          <a:bodyPr anchor="t">
            <a:noAutofit/>
          </a:bodyPr>
          <a:lstStyle/>
          <a:p>
            <a:r>
              <a:rPr lang="en-US" dirty="0"/>
              <a:t>CoreQ for SNF…  What is it?</a:t>
            </a:r>
          </a:p>
        </p:txBody>
      </p:sp>
      <p:grpSp>
        <p:nvGrpSpPr>
          <p:cNvPr id="18" name="Group 17">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8B4F7FA1-C15F-0DE6-B82E-D7906A2E0172}"/>
              </a:ext>
            </a:extLst>
          </p:cNvPr>
          <p:cNvGraphicFramePr>
            <a:graphicFrameLocks noGrp="1"/>
          </p:cNvGraphicFramePr>
          <p:nvPr>
            <p:ph idx="1"/>
            <p:extLst>
              <p:ext uri="{D42A27DB-BD31-4B8C-83A1-F6EECF244321}">
                <p14:modId xmlns:p14="http://schemas.microsoft.com/office/powerpoint/2010/main" val="221061774"/>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114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2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Freeform: Shape 2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DA29D1-ADAE-41B4-9925-CEB00F6EA05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CoreQ for AL…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What is it?</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B4CF9913-B61C-4AB8-8AAB-7AB48034DDEF}"/>
              </a:ext>
            </a:extLst>
          </p:cNvPr>
          <p:cNvPicPr>
            <a:picLocks noChangeAspect="1"/>
          </p:cNvPicPr>
          <p:nvPr/>
        </p:nvPicPr>
        <p:blipFill>
          <a:blip r:embed="rId3"/>
          <a:stretch>
            <a:fillRect/>
          </a:stretch>
        </p:blipFill>
        <p:spPr>
          <a:xfrm>
            <a:off x="5414356" y="1014149"/>
            <a:ext cx="6408836" cy="4678449"/>
          </a:xfrm>
          <a:prstGeom prst="rect">
            <a:avLst/>
          </a:prstGeom>
        </p:spPr>
      </p:pic>
      <p:sp>
        <p:nvSpPr>
          <p:cNvPr id="6" name="TextBox 5">
            <a:extLst>
              <a:ext uri="{FF2B5EF4-FFF2-40B4-BE49-F238E27FC236}">
                <a16:creationId xmlns:a16="http://schemas.microsoft.com/office/drawing/2014/main" id="{0B9B93B1-F88D-49C9-ACBD-A9D174A9779B}"/>
              </a:ext>
            </a:extLst>
          </p:cNvPr>
          <p:cNvSpPr txBox="1"/>
          <p:nvPr/>
        </p:nvSpPr>
        <p:spPr>
          <a:xfrm>
            <a:off x="7517219" y="6400800"/>
            <a:ext cx="1810304" cy="369332"/>
          </a:xfrm>
          <a:prstGeom prst="rect">
            <a:avLst/>
          </a:prstGeom>
          <a:noFill/>
        </p:spPr>
        <p:txBody>
          <a:bodyPr wrap="none" rtlCol="0">
            <a:spAutoFit/>
          </a:bodyPr>
          <a:lstStyle/>
          <a:p>
            <a:r>
              <a:rPr lang="en-US" dirty="0"/>
              <a:t>http://coreq.org/</a:t>
            </a:r>
          </a:p>
        </p:txBody>
      </p:sp>
    </p:spTree>
    <p:extLst>
      <p:ext uri="{BB962C8B-B14F-4D97-AF65-F5344CB8AC3E}">
        <p14:creationId xmlns:p14="http://schemas.microsoft.com/office/powerpoint/2010/main" val="3964598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A2809A-5CBB-44F5-BD4E-64A58BCCBD40}"/>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Satisfaction Surveys </a:t>
            </a:r>
          </a:p>
        </p:txBody>
      </p:sp>
      <p:graphicFrame>
        <p:nvGraphicFramePr>
          <p:cNvPr id="5" name="Content Placeholder 2">
            <a:extLst>
              <a:ext uri="{FF2B5EF4-FFF2-40B4-BE49-F238E27FC236}">
                <a16:creationId xmlns:a16="http://schemas.microsoft.com/office/drawing/2014/main" id="{485512CB-89F5-4066-88F5-340D9205D659}"/>
              </a:ext>
            </a:extLst>
          </p:cNvPr>
          <p:cNvGraphicFramePr>
            <a:graphicFrameLocks noGrp="1"/>
          </p:cNvGraphicFramePr>
          <p:nvPr>
            <p:ph idx="1"/>
            <p:extLst>
              <p:ext uri="{D42A27DB-BD31-4B8C-83A1-F6EECF244321}">
                <p14:modId xmlns:p14="http://schemas.microsoft.com/office/powerpoint/2010/main" val="10249963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7458DDC-2850-41AD-AF5B-8FAB2DE5487A}"/>
              </a:ext>
            </a:extLst>
          </p:cNvPr>
          <p:cNvSpPr/>
          <p:nvPr/>
        </p:nvSpPr>
        <p:spPr>
          <a:xfrm rot="20410446">
            <a:off x="507629" y="4784435"/>
            <a:ext cx="4118820"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With CoreQ Questions</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47337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10B7-743C-4B7E-B705-7D8C4082A51C}"/>
              </a:ext>
            </a:extLst>
          </p:cNvPr>
          <p:cNvSpPr>
            <a:spLocks noGrp="1"/>
          </p:cNvSpPr>
          <p:nvPr>
            <p:ph type="title"/>
          </p:nvPr>
        </p:nvSpPr>
        <p:spPr>
          <a:xfrm>
            <a:off x="5214579" y="629266"/>
            <a:ext cx="6422849" cy="1676603"/>
          </a:xfrm>
        </p:spPr>
        <p:txBody>
          <a:bodyPr>
            <a:normAutofit/>
          </a:bodyPr>
          <a:lstStyle/>
          <a:p>
            <a:r>
              <a:rPr lang="en-US" sz="3700"/>
              <a:t>Category 7.5 </a:t>
            </a:r>
            <a:br>
              <a:rPr lang="en-US" sz="3700"/>
            </a:br>
            <a:r>
              <a:rPr lang="en-US" sz="3700"/>
              <a:t>Financial, Market, and </a:t>
            </a:r>
            <a:r>
              <a:rPr lang="en-US" sz="3700" i="1"/>
              <a:t>Strategy</a:t>
            </a:r>
            <a:r>
              <a:rPr lang="en-US" sz="3700"/>
              <a:t> Results</a:t>
            </a:r>
          </a:p>
        </p:txBody>
      </p:sp>
      <p:sp>
        <p:nvSpPr>
          <p:cNvPr id="10"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Report Add">
            <a:extLst>
              <a:ext uri="{FF2B5EF4-FFF2-40B4-BE49-F238E27FC236}">
                <a16:creationId xmlns:a16="http://schemas.microsoft.com/office/drawing/2014/main" id="{3E3C811D-7447-4DF6-A6CA-937C56BF65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364" y="1872360"/>
            <a:ext cx="3113280" cy="3113280"/>
          </a:xfrm>
          <a:prstGeom prst="rect">
            <a:avLst/>
          </a:prstGeom>
          <a:effectLst/>
        </p:spPr>
      </p:pic>
      <p:sp>
        <p:nvSpPr>
          <p:cNvPr id="3" name="Content Placeholder 2">
            <a:extLst>
              <a:ext uri="{FF2B5EF4-FFF2-40B4-BE49-F238E27FC236}">
                <a16:creationId xmlns:a16="http://schemas.microsoft.com/office/drawing/2014/main" id="{912BD0C9-329B-47EB-B747-164631A11B75}"/>
              </a:ext>
            </a:extLst>
          </p:cNvPr>
          <p:cNvSpPr>
            <a:spLocks noGrp="1"/>
          </p:cNvSpPr>
          <p:nvPr>
            <p:ph idx="1"/>
          </p:nvPr>
        </p:nvSpPr>
        <p:spPr>
          <a:xfrm>
            <a:off x="5214581" y="2438400"/>
            <a:ext cx="6422848" cy="3785419"/>
          </a:xfrm>
        </p:spPr>
        <p:txBody>
          <a:bodyPr>
            <a:normAutofit/>
          </a:bodyPr>
          <a:lstStyle/>
          <a:p>
            <a:r>
              <a:rPr lang="en-US" sz="2000" dirty="0"/>
              <a:t>Strategy Implementation – This should be a separate result that shows the measures or indicators of your strategic objectives and action plan achievement from the strategic objectives and goals you report in 2.1 and action plan performance you report in 2.2. </a:t>
            </a:r>
            <a:r>
              <a:rPr lang="en-US" sz="2000" b="1" i="1" dirty="0"/>
              <a:t>This result must show progress toward achieving the goals or future levels of performance and must show evidence of your assessment of achieving the desired future targets of performance. </a:t>
            </a:r>
            <a:r>
              <a:rPr lang="en-US" sz="2000" dirty="0"/>
              <a:t>Some organizations use a Green-Yellow-Red scale to indicate the extent to which the objectives, goals and action plans are on track, moderately behind schedule, or in danger of failing.</a:t>
            </a:r>
          </a:p>
        </p:txBody>
      </p:sp>
    </p:spTree>
    <p:extLst>
      <p:ext uri="{BB962C8B-B14F-4D97-AF65-F5344CB8AC3E}">
        <p14:creationId xmlns:p14="http://schemas.microsoft.com/office/powerpoint/2010/main" val="161465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E6644A64-BA55-496D-AEB5-DBA4BDD80328}"/>
              </a:ext>
            </a:extLst>
          </p:cNvPr>
          <p:cNvSpPr txBox="1"/>
          <p:nvPr/>
        </p:nvSpPr>
        <p:spPr>
          <a:xfrm>
            <a:off x="4532309" y="6339168"/>
            <a:ext cx="3828869" cy="369332"/>
          </a:xfrm>
          <a:prstGeom prst="rect">
            <a:avLst/>
          </a:prstGeom>
          <a:noFill/>
        </p:spPr>
        <p:txBody>
          <a:bodyPr wrap="none" rtlCol="0">
            <a:spAutoFit/>
          </a:bodyPr>
          <a:lstStyle/>
          <a:p>
            <a:r>
              <a:rPr lang="en-US" dirty="0"/>
              <a:t>Eugene Rehab, Silver Application 2020</a:t>
            </a:r>
          </a:p>
        </p:txBody>
      </p:sp>
      <p:sp>
        <p:nvSpPr>
          <p:cNvPr id="4" name="TextBox 3">
            <a:extLst>
              <a:ext uri="{FF2B5EF4-FFF2-40B4-BE49-F238E27FC236}">
                <a16:creationId xmlns:a16="http://schemas.microsoft.com/office/drawing/2014/main" id="{C4763ACB-1F78-4D0E-AC65-D4F60AE58E25}"/>
              </a:ext>
            </a:extLst>
          </p:cNvPr>
          <p:cNvSpPr txBox="1"/>
          <p:nvPr/>
        </p:nvSpPr>
        <p:spPr>
          <a:xfrm>
            <a:off x="234023" y="2342508"/>
            <a:ext cx="1945084" cy="707886"/>
          </a:xfrm>
          <a:prstGeom prst="rect">
            <a:avLst/>
          </a:prstGeom>
          <a:noFill/>
        </p:spPr>
        <p:txBody>
          <a:bodyPr wrap="none" rtlCol="0">
            <a:spAutoFit/>
          </a:bodyPr>
          <a:lstStyle/>
          <a:p>
            <a:r>
              <a:rPr lang="en-US" sz="4000" dirty="0"/>
              <a:t>Example</a:t>
            </a:r>
          </a:p>
        </p:txBody>
      </p:sp>
      <p:graphicFrame>
        <p:nvGraphicFramePr>
          <p:cNvPr id="5" name="Table 4">
            <a:extLst>
              <a:ext uri="{FF2B5EF4-FFF2-40B4-BE49-F238E27FC236}">
                <a16:creationId xmlns:a16="http://schemas.microsoft.com/office/drawing/2014/main" id="{6C2AE519-55DC-6A85-D655-F69723E282DA}"/>
              </a:ext>
            </a:extLst>
          </p:cNvPr>
          <p:cNvGraphicFramePr>
            <a:graphicFrameLocks noGrp="1"/>
          </p:cNvGraphicFramePr>
          <p:nvPr>
            <p:extLst>
              <p:ext uri="{D42A27DB-BD31-4B8C-83A1-F6EECF244321}">
                <p14:modId xmlns:p14="http://schemas.microsoft.com/office/powerpoint/2010/main" val="108261498"/>
              </p:ext>
            </p:extLst>
          </p:nvPr>
        </p:nvGraphicFramePr>
        <p:xfrm>
          <a:off x="2643903" y="383177"/>
          <a:ext cx="8887697" cy="5806491"/>
        </p:xfrm>
        <a:graphic>
          <a:graphicData uri="http://schemas.openxmlformats.org/drawingml/2006/table">
            <a:tbl>
              <a:tblPr firstRow="1" firstCol="1" bandRow="1">
                <a:tableStyleId>{5C22544A-7EE6-4342-B048-85BDC9FD1C3A}</a:tableStyleId>
              </a:tblPr>
              <a:tblGrid>
                <a:gridCol w="1462897">
                  <a:extLst>
                    <a:ext uri="{9D8B030D-6E8A-4147-A177-3AD203B41FA5}">
                      <a16:colId xmlns:a16="http://schemas.microsoft.com/office/drawing/2014/main" val="1467540433"/>
                    </a:ext>
                  </a:extLst>
                </a:gridCol>
                <a:gridCol w="3798734">
                  <a:extLst>
                    <a:ext uri="{9D8B030D-6E8A-4147-A177-3AD203B41FA5}">
                      <a16:colId xmlns:a16="http://schemas.microsoft.com/office/drawing/2014/main" val="1133369001"/>
                    </a:ext>
                  </a:extLst>
                </a:gridCol>
                <a:gridCol w="1208689">
                  <a:extLst>
                    <a:ext uri="{9D8B030D-6E8A-4147-A177-3AD203B41FA5}">
                      <a16:colId xmlns:a16="http://schemas.microsoft.com/office/drawing/2014/main" val="2366072553"/>
                    </a:ext>
                  </a:extLst>
                </a:gridCol>
                <a:gridCol w="1381358">
                  <a:extLst>
                    <a:ext uri="{9D8B030D-6E8A-4147-A177-3AD203B41FA5}">
                      <a16:colId xmlns:a16="http://schemas.microsoft.com/office/drawing/2014/main" val="2712603023"/>
                    </a:ext>
                  </a:extLst>
                </a:gridCol>
                <a:gridCol w="1036019">
                  <a:extLst>
                    <a:ext uri="{9D8B030D-6E8A-4147-A177-3AD203B41FA5}">
                      <a16:colId xmlns:a16="http://schemas.microsoft.com/office/drawing/2014/main" val="3386317695"/>
                    </a:ext>
                  </a:extLst>
                </a:gridCol>
              </a:tblGrid>
              <a:tr h="532679">
                <a:tc>
                  <a:txBody>
                    <a:bodyPr/>
                    <a:lstStyle/>
                    <a:p>
                      <a:pPr marL="0" marR="0">
                        <a:spcBef>
                          <a:spcPts val="0"/>
                        </a:spcBef>
                        <a:spcAft>
                          <a:spcPts val="0"/>
                        </a:spcAft>
                      </a:pPr>
                      <a:r>
                        <a:rPr lang="en-US" sz="1400" dirty="0">
                          <a:effectLst/>
                        </a:rPr>
                        <a:t>Key Strategic Objective</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Performance Measure</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Data Source</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Reviewed by</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Frequency</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153150"/>
                  </a:ext>
                </a:extLst>
              </a:tr>
              <a:tr h="1864377">
                <a:tc>
                  <a:txBody>
                    <a:bodyPr/>
                    <a:lstStyle/>
                    <a:p>
                      <a:pPr marL="0" marR="0" algn="ctr">
                        <a:spcBef>
                          <a:spcPts val="0"/>
                        </a:spcBef>
                        <a:spcAft>
                          <a:spcPts val="0"/>
                        </a:spcAft>
                      </a:pPr>
                      <a:r>
                        <a:rPr lang="en-US" sz="1400">
                          <a:effectLst/>
                        </a:rPr>
                        <a:t>People</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Customer Satisfaction (Patient/Resident and Family) and Willingness to Recommend (Fig. 7.2-1 and Fig. 7.2-2)</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Staff Turnover (Fig. 7.3-1)</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Employee Satisfaction (Fig. 7.2-3)</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Abaqis</a:t>
                      </a:r>
                    </a:p>
                    <a:p>
                      <a:pPr marL="0" marR="0">
                        <a:spcBef>
                          <a:spcPts val="0"/>
                        </a:spcBef>
                        <a:spcAft>
                          <a:spcPts val="0"/>
                        </a:spcAft>
                      </a:pPr>
                      <a:r>
                        <a:rPr lang="en-US" sz="1400">
                          <a:effectLst/>
                        </a:rPr>
                        <a:t> </a:t>
                      </a:r>
                    </a:p>
                    <a:p>
                      <a:pPr marL="0" marR="0">
                        <a:spcBef>
                          <a:spcPts val="0"/>
                        </a:spcBef>
                        <a:spcAft>
                          <a:spcPts val="0"/>
                        </a:spcAft>
                      </a:pPr>
                      <a:r>
                        <a:rPr lang="en-US" sz="1400">
                          <a:effectLst/>
                        </a:rPr>
                        <a:t> </a:t>
                      </a:r>
                    </a:p>
                    <a:p>
                      <a:pPr marL="0" marR="0">
                        <a:spcBef>
                          <a:spcPts val="0"/>
                        </a:spcBef>
                        <a:spcAft>
                          <a:spcPts val="0"/>
                        </a:spcAft>
                      </a:pPr>
                      <a:r>
                        <a:rPr lang="en-US" sz="1400">
                          <a:effectLst/>
                        </a:rPr>
                        <a:t> </a:t>
                      </a:r>
                    </a:p>
                    <a:p>
                      <a:pPr marL="0" marR="0">
                        <a:spcBef>
                          <a:spcPts val="0"/>
                        </a:spcBef>
                        <a:spcAft>
                          <a:spcPts val="0"/>
                        </a:spcAft>
                      </a:pPr>
                      <a:r>
                        <a:rPr lang="en-US" sz="1400">
                          <a:effectLst/>
                        </a:rPr>
                        <a:t>Power BI, LTC Trend Tracker</a:t>
                      </a:r>
                    </a:p>
                    <a:p>
                      <a:pPr marL="0" marR="0">
                        <a:spcBef>
                          <a:spcPts val="0"/>
                        </a:spcBef>
                        <a:spcAft>
                          <a:spcPts val="0"/>
                        </a:spcAft>
                      </a:pPr>
                      <a:r>
                        <a:rPr lang="en-US" sz="1400">
                          <a:effectLst/>
                        </a:rPr>
                        <a:t>OnShift Audit</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QAPI committee</a:t>
                      </a:r>
                    </a:p>
                    <a:p>
                      <a:pPr marL="0" marR="0">
                        <a:spcBef>
                          <a:spcPts val="0"/>
                        </a:spcBef>
                        <a:spcAft>
                          <a:spcPts val="0"/>
                        </a:spcAft>
                      </a:pPr>
                      <a:r>
                        <a:rPr lang="en-US" sz="1400">
                          <a:effectLst/>
                        </a:rPr>
                        <a:t> </a:t>
                      </a:r>
                    </a:p>
                    <a:p>
                      <a:pPr marL="0" marR="0">
                        <a:spcBef>
                          <a:spcPts val="0"/>
                        </a:spcBef>
                        <a:spcAft>
                          <a:spcPts val="0"/>
                        </a:spcAft>
                      </a:pPr>
                      <a:r>
                        <a:rPr lang="en-US" sz="1400">
                          <a:effectLst/>
                        </a:rPr>
                        <a:t> </a:t>
                      </a:r>
                    </a:p>
                    <a:p>
                      <a:pPr marL="0" marR="0">
                        <a:spcBef>
                          <a:spcPts val="0"/>
                        </a:spcBef>
                        <a:spcAft>
                          <a:spcPts val="0"/>
                        </a:spcAft>
                      </a:pPr>
                      <a:r>
                        <a:rPr lang="en-US" sz="1400">
                          <a:effectLst/>
                        </a:rPr>
                        <a:t>Fun Committee</a:t>
                      </a:r>
                    </a:p>
                    <a:p>
                      <a:pPr marL="0" marR="0">
                        <a:spcBef>
                          <a:spcPts val="0"/>
                        </a:spcBef>
                        <a:spcAft>
                          <a:spcPts val="0"/>
                        </a:spcAft>
                      </a:pPr>
                      <a:r>
                        <a:rPr lang="en-US" sz="1400">
                          <a:effectLst/>
                        </a:rPr>
                        <a:t> </a:t>
                      </a:r>
                    </a:p>
                    <a:p>
                      <a:pPr marL="0" marR="0">
                        <a:spcBef>
                          <a:spcPts val="0"/>
                        </a:spcBef>
                        <a:spcAft>
                          <a:spcPts val="0"/>
                        </a:spcAft>
                      </a:pPr>
                      <a:r>
                        <a:rPr lang="en-US" sz="1400">
                          <a:effectLst/>
                        </a:rPr>
                        <a:t>QAPI Committee</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M, A</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M, A</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M</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7712419"/>
                  </a:ext>
                </a:extLst>
              </a:tr>
              <a:tr h="1065358">
                <a:tc>
                  <a:txBody>
                    <a:bodyPr/>
                    <a:lstStyle/>
                    <a:p>
                      <a:pPr marL="0" marR="0" algn="ctr">
                        <a:spcBef>
                          <a:spcPts val="0"/>
                        </a:spcBef>
                        <a:spcAft>
                          <a:spcPts val="0"/>
                        </a:spcAft>
                      </a:pPr>
                      <a:r>
                        <a:rPr lang="en-US" sz="1400">
                          <a:effectLst/>
                        </a:rPr>
                        <a:t>Quality</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UTI Infections, Falls, Pressure Ulcers, Antipsychotic Rates (Fig. 7.1-5, Fig. 7.1-4, 7.1-6, Fig. 7.1-2)</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CMS Casper and 5-star </a:t>
                      </a:r>
                    </a:p>
                    <a:p>
                      <a:pPr marL="0" marR="0">
                        <a:spcBef>
                          <a:spcPts val="0"/>
                        </a:spcBef>
                        <a:spcAft>
                          <a:spcPts val="0"/>
                        </a:spcAft>
                      </a:pPr>
                      <a:r>
                        <a:rPr lang="en-US" sz="1400" dirty="0">
                          <a:effectLst/>
                        </a:rPr>
                        <a:t>LTC Trend Tracker</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QAPI committee</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M, A</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3803624"/>
                  </a:ext>
                </a:extLst>
              </a:tr>
              <a:tr h="266340">
                <a:tc>
                  <a:txBody>
                    <a:bodyPr/>
                    <a:lstStyle/>
                    <a:p>
                      <a:pPr marL="0" marR="0" algn="ctr">
                        <a:spcBef>
                          <a:spcPts val="0"/>
                        </a:spcBef>
                        <a:spcAft>
                          <a:spcPts val="0"/>
                        </a:spcAft>
                      </a:pPr>
                      <a:r>
                        <a:rPr lang="en-US" sz="1400">
                          <a:effectLst/>
                        </a:rPr>
                        <a:t>Reimbursement</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PDPM rate for Medicare (Fig. 7.5-2)</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Power BI</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Administrator</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M, A</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662168"/>
                  </a:ext>
                </a:extLst>
              </a:tr>
              <a:tr h="532679">
                <a:tc>
                  <a:txBody>
                    <a:bodyPr/>
                    <a:lstStyle/>
                    <a:p>
                      <a:pPr marL="0" marR="0" algn="ctr">
                        <a:spcBef>
                          <a:spcPts val="0"/>
                        </a:spcBef>
                        <a:spcAft>
                          <a:spcPts val="0"/>
                        </a:spcAft>
                      </a:pPr>
                      <a:r>
                        <a:rPr lang="en-US" sz="1400">
                          <a:effectLst/>
                        </a:rPr>
                        <a:t>Growth</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Occupancy Rate (Fig. 7.5-1)</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LTC Trend Tracker</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Administrator &amp;</a:t>
                      </a:r>
                    </a:p>
                    <a:p>
                      <a:pPr marL="0" marR="0">
                        <a:spcBef>
                          <a:spcPts val="0"/>
                        </a:spcBef>
                        <a:spcAft>
                          <a:spcPts val="0"/>
                        </a:spcAft>
                      </a:pPr>
                      <a:r>
                        <a:rPr lang="en-US" sz="1400" dirty="0">
                          <a:effectLst/>
                        </a:rPr>
                        <a:t>Senior Leaders</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D, M, A</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4855473"/>
                  </a:ext>
                </a:extLst>
              </a:tr>
              <a:tr h="532679">
                <a:tc>
                  <a:txBody>
                    <a:bodyPr/>
                    <a:lstStyle/>
                    <a:p>
                      <a:pPr marL="0" marR="0" algn="ctr">
                        <a:spcBef>
                          <a:spcPts val="0"/>
                        </a:spcBef>
                        <a:spcAft>
                          <a:spcPts val="0"/>
                        </a:spcAft>
                      </a:pPr>
                      <a:r>
                        <a:rPr lang="en-US" sz="1400">
                          <a:effectLst/>
                        </a:rPr>
                        <a:t>Continuum</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30 Day Re-admission Rate (Fig. 7.1-1)</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Abaqis</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QAPI committee</a:t>
                      </a:r>
                    </a:p>
                    <a:p>
                      <a:pPr marL="0" marR="0">
                        <a:spcBef>
                          <a:spcPts val="0"/>
                        </a:spcBef>
                        <a:spcAft>
                          <a:spcPts val="0"/>
                        </a:spcAft>
                      </a:pPr>
                      <a:r>
                        <a:rPr lang="en-US" sz="1400" dirty="0">
                          <a:effectLst/>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M, A</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6753968"/>
                  </a:ext>
                </a:extLst>
              </a:tr>
              <a:tr h="532679">
                <a:tc>
                  <a:txBody>
                    <a:bodyPr/>
                    <a:lstStyle/>
                    <a:p>
                      <a:pPr marL="0" marR="0" algn="ctr">
                        <a:spcBef>
                          <a:spcPts val="0"/>
                        </a:spcBef>
                        <a:spcAft>
                          <a:spcPts val="0"/>
                        </a:spcAft>
                      </a:pPr>
                      <a:r>
                        <a:rPr lang="en-US" sz="1400">
                          <a:effectLst/>
                        </a:rPr>
                        <a:t>Payers</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PPD revenue (Fig. 7.5-4)</a:t>
                      </a:r>
                    </a:p>
                    <a:p>
                      <a:pPr marL="0" marR="0">
                        <a:spcBef>
                          <a:spcPts val="0"/>
                        </a:spcBef>
                        <a:spcAft>
                          <a:spcPts val="0"/>
                        </a:spcAft>
                      </a:pPr>
                      <a:r>
                        <a:rPr lang="en-US" sz="1400" dirty="0">
                          <a:effectLst/>
                          <a:highlight>
                            <a:srgbClr val="FFFF00"/>
                          </a:highlight>
                        </a:rPr>
                        <a:t>Out of Standard Accounts Receivable (Fig. 7.5-3)</a:t>
                      </a:r>
                      <a:endParaRPr lang="en-US" sz="14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Power BI</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Administrator</a:t>
                      </a:r>
                    </a:p>
                    <a:p>
                      <a:pPr marL="0" marR="0">
                        <a:spcBef>
                          <a:spcPts val="0"/>
                        </a:spcBef>
                        <a:spcAft>
                          <a:spcPts val="0"/>
                        </a:spcAft>
                      </a:pPr>
                      <a:r>
                        <a:rPr lang="en-US" sz="1400">
                          <a:effectLst/>
                        </a:rPr>
                        <a:t>QAPI committee</a:t>
                      </a:r>
                      <a:endPar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M, A</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7043528"/>
                  </a:ext>
                </a:extLst>
              </a:tr>
              <a:tr h="45672">
                <a:tc gridSpan="5">
                  <a:txBody>
                    <a:bodyPr/>
                    <a:lstStyle/>
                    <a:p>
                      <a:pPr marL="0" marR="0">
                        <a:spcBef>
                          <a:spcPts val="0"/>
                        </a:spcBef>
                        <a:spcAft>
                          <a:spcPts val="0"/>
                        </a:spcAft>
                      </a:pPr>
                      <a:r>
                        <a:rPr lang="en-US" sz="1400" dirty="0">
                          <a:effectLst/>
                        </a:rPr>
                        <a:t>Frequency:  D=Daily; M=Monthly; A=Annually</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1634676"/>
                  </a:ext>
                </a:extLst>
              </a:tr>
              <a:tr h="266340">
                <a:tc gridSpan="5">
                  <a:txBody>
                    <a:bodyPr/>
                    <a:lstStyle/>
                    <a:p>
                      <a:pPr marL="0" marR="0">
                        <a:spcBef>
                          <a:spcPts val="0"/>
                        </a:spcBef>
                        <a:spcAft>
                          <a:spcPts val="0"/>
                        </a:spcAft>
                      </a:pPr>
                      <a:r>
                        <a:rPr lang="en-US" sz="1400" dirty="0">
                          <a:solidFill>
                            <a:schemeClr val="tx1"/>
                          </a:solidFill>
                          <a:effectLst/>
                          <a:highlight>
                            <a:srgbClr val="FFFF00"/>
                          </a:highlight>
                        </a:rPr>
                        <a:t>Fig. 4.1 Key performance measures</a:t>
                      </a:r>
                      <a:endParaRPr lang="en-US" sz="14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4063393"/>
                  </a:ext>
                </a:extLst>
              </a:tr>
            </a:tbl>
          </a:graphicData>
        </a:graphic>
      </p:graphicFrame>
    </p:spTree>
    <p:extLst>
      <p:ext uri="{BB962C8B-B14F-4D97-AF65-F5344CB8AC3E}">
        <p14:creationId xmlns:p14="http://schemas.microsoft.com/office/powerpoint/2010/main" val="177828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B7B31FE5-A648-4EE2-BCE0-FAEFB5806E03}"/>
              </a:ext>
            </a:extLst>
          </p:cNvPr>
          <p:cNvGraphicFramePr/>
          <p:nvPr>
            <p:extLst>
              <p:ext uri="{D42A27DB-BD31-4B8C-83A1-F6EECF244321}">
                <p14:modId xmlns:p14="http://schemas.microsoft.com/office/powerpoint/2010/main" val="3568116908"/>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59">
            <a:extLst>
              <a:ext uri="{FF2B5EF4-FFF2-40B4-BE49-F238E27FC236}">
                <a16:creationId xmlns:a16="http://schemas.microsoft.com/office/drawing/2014/main" id="{D10BEE56-6BA3-B303-8765-FD38C79927F6}"/>
              </a:ext>
            </a:extLst>
          </p:cNvPr>
          <p:cNvSpPr txBox="1"/>
          <p:nvPr/>
        </p:nvSpPr>
        <p:spPr>
          <a:xfrm>
            <a:off x="5784850" y="3886200"/>
            <a:ext cx="1212850" cy="539750"/>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Goal Zone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62">
            <a:extLst>
              <a:ext uri="{FF2B5EF4-FFF2-40B4-BE49-F238E27FC236}">
                <a16:creationId xmlns:a16="http://schemas.microsoft.com/office/drawing/2014/main" id="{79CCC2DF-90F3-7935-C280-76F34A2805E4}"/>
              </a:ext>
            </a:extLst>
          </p:cNvPr>
          <p:cNvSpPr txBox="1"/>
          <p:nvPr/>
        </p:nvSpPr>
        <p:spPr>
          <a:xfrm>
            <a:off x="10058400" y="2286000"/>
            <a:ext cx="711200" cy="393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Good</a:t>
            </a:r>
          </a:p>
        </p:txBody>
      </p:sp>
      <p:sp>
        <p:nvSpPr>
          <p:cNvPr id="6" name="Arrow: Down 5">
            <a:extLst>
              <a:ext uri="{FF2B5EF4-FFF2-40B4-BE49-F238E27FC236}">
                <a16:creationId xmlns:a16="http://schemas.microsoft.com/office/drawing/2014/main" id="{40BDF4A4-C07C-3708-6A57-EA6289926EA4}"/>
              </a:ext>
            </a:extLst>
          </p:cNvPr>
          <p:cNvSpPr/>
          <p:nvPr/>
        </p:nvSpPr>
        <p:spPr>
          <a:xfrm>
            <a:off x="10182224" y="1576282"/>
            <a:ext cx="460375" cy="684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68934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D2B106-31C7-446F-B4D3-C9EE8CEB5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1" name="Rectangle 10">
            <a:extLst>
              <a:ext uri="{FF2B5EF4-FFF2-40B4-BE49-F238E27FC236}">
                <a16:creationId xmlns:a16="http://schemas.microsoft.com/office/drawing/2014/main" id="{1D7678B8-0AAC-460B-8CDB-C43156BB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A2B8EA6D-6019-48DB-88A6-5C90F4A425B5}"/>
              </a:ext>
            </a:extLst>
          </p:cNvPr>
          <p:cNvSpPr>
            <a:spLocks noGrp="1"/>
          </p:cNvSpPr>
          <p:nvPr>
            <p:ph type="title"/>
          </p:nvPr>
        </p:nvSpPr>
        <p:spPr>
          <a:xfrm>
            <a:off x="766761" y="643468"/>
            <a:ext cx="5292727" cy="4242858"/>
          </a:xfrm>
        </p:spPr>
        <p:txBody>
          <a:bodyPr vert="horz" lIns="91440" tIns="45720" rIns="91440" bIns="45720" rtlCol="0" anchor="b">
            <a:normAutofit/>
          </a:bodyPr>
          <a:lstStyle/>
          <a:p>
            <a:r>
              <a:rPr lang="en-US" sz="8800" kern="1200" dirty="0">
                <a:solidFill>
                  <a:schemeClr val="tx1"/>
                </a:solidFill>
                <a:latin typeface="+mj-lt"/>
                <a:ea typeface="+mj-ea"/>
                <a:cs typeface="+mj-cs"/>
              </a:rPr>
              <a:t>Tell us your story</a:t>
            </a:r>
          </a:p>
        </p:txBody>
      </p:sp>
      <p:sp>
        <p:nvSpPr>
          <p:cNvPr id="13" name="Freeform 6">
            <a:extLst>
              <a:ext uri="{FF2B5EF4-FFF2-40B4-BE49-F238E27FC236}">
                <a16:creationId xmlns:a16="http://schemas.microsoft.com/office/drawing/2014/main" id="{1F0D9B0E-E48B-450C-9134-0435D96D0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txBody>
          <a:bodyPr/>
          <a:lstStyle/>
          <a:p>
            <a:endParaRPr lang="en-US"/>
          </a:p>
        </p:txBody>
      </p:sp>
      <p:pic>
        <p:nvPicPr>
          <p:cNvPr id="6" name="Graphic 5" descr="Chat">
            <a:extLst>
              <a:ext uri="{FF2B5EF4-FFF2-40B4-BE49-F238E27FC236}">
                <a16:creationId xmlns:a16="http://schemas.microsoft.com/office/drawing/2014/main" id="{E9F4923D-5EAF-4525-98D6-2F91606093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9994" y="1608058"/>
            <a:ext cx="3240000" cy="3240000"/>
          </a:xfrm>
          <a:prstGeom prst="rect">
            <a:avLst/>
          </a:prstGeom>
        </p:spPr>
      </p:pic>
    </p:spTree>
    <p:extLst>
      <p:ext uri="{BB962C8B-B14F-4D97-AF65-F5344CB8AC3E}">
        <p14:creationId xmlns:p14="http://schemas.microsoft.com/office/powerpoint/2010/main" val="29002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A68ED3B-FC9C-4577-917D-56DDF8AAF913}"/>
              </a:ext>
            </a:extLst>
          </p:cNvPr>
          <p:cNvSpPr>
            <a:spLocks noGrp="1"/>
          </p:cNvSpPr>
          <p:nvPr>
            <p:ph type="title"/>
          </p:nvPr>
        </p:nvSpPr>
        <p:spPr>
          <a:xfrm>
            <a:off x="1322754" y="1522820"/>
            <a:ext cx="2748041" cy="3601914"/>
          </a:xfrm>
        </p:spPr>
        <p:txBody>
          <a:bodyPr anchor="ctr">
            <a:normAutofit/>
          </a:bodyPr>
          <a:lstStyle/>
          <a:p>
            <a:r>
              <a:rPr lang="en-US" sz="3600" b="1" dirty="0">
                <a:solidFill>
                  <a:srgbClr val="FFFFFF"/>
                </a:solidFill>
              </a:rPr>
              <a:t>Key Dates</a:t>
            </a:r>
            <a:br>
              <a:rPr lang="en-US" sz="3600" b="1" dirty="0">
                <a:solidFill>
                  <a:srgbClr val="FFFFFF"/>
                </a:solidFill>
              </a:rPr>
            </a:br>
            <a:r>
              <a:rPr lang="en-US" sz="3600" b="1" dirty="0">
                <a:solidFill>
                  <a:srgbClr val="FFFFFF"/>
                </a:solidFill>
              </a:rPr>
              <a:t>2023-2024</a:t>
            </a:r>
          </a:p>
        </p:txBody>
      </p:sp>
      <p:graphicFrame>
        <p:nvGraphicFramePr>
          <p:cNvPr id="17" name="Content Placeholder 2">
            <a:extLst>
              <a:ext uri="{FF2B5EF4-FFF2-40B4-BE49-F238E27FC236}">
                <a16:creationId xmlns:a16="http://schemas.microsoft.com/office/drawing/2014/main" id="{4A1B3E7E-0B38-48E2-A59B-C86053EAA378}"/>
              </a:ext>
            </a:extLst>
          </p:cNvPr>
          <p:cNvGraphicFramePr/>
          <p:nvPr>
            <p:extLst>
              <p:ext uri="{D42A27DB-BD31-4B8C-83A1-F6EECF244321}">
                <p14:modId xmlns:p14="http://schemas.microsoft.com/office/powerpoint/2010/main" val="3130976464"/>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27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E90E29F-1011-4332-A62E-9AEC0C068F17}"/>
              </a:ext>
            </a:extLst>
          </p:cNvPr>
          <p:cNvSpPr>
            <a:spLocks noGrp="1"/>
          </p:cNvSpPr>
          <p:nvPr>
            <p:ph type="ctrTitle"/>
          </p:nvPr>
        </p:nvSpPr>
        <p:spPr>
          <a:xfrm>
            <a:off x="1256522" y="591829"/>
            <a:ext cx="3939688" cy="5583126"/>
          </a:xfrm>
        </p:spPr>
        <p:txBody>
          <a:bodyPr vert="horz" lIns="91440" tIns="45720" rIns="91440" bIns="45720" rtlCol="0" anchor="ctr">
            <a:normAutofit/>
          </a:bodyPr>
          <a:lstStyle/>
          <a:p>
            <a:pPr algn="l"/>
            <a:r>
              <a:rPr lang="en-US" sz="6800" kern="1200" dirty="0">
                <a:solidFill>
                  <a:schemeClr val="tx1"/>
                </a:solidFill>
                <a:latin typeface="+mj-lt"/>
                <a:ea typeface="+mj-ea"/>
                <a:cs typeface="+mj-cs"/>
              </a:rPr>
              <a:t>Resources</a:t>
            </a:r>
          </a:p>
        </p:txBody>
      </p:sp>
      <p:cxnSp>
        <p:nvCxnSpPr>
          <p:cNvPr id="26" name="Straight Connector 2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8"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0"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2"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20" name="TextBox 2">
            <a:extLst>
              <a:ext uri="{FF2B5EF4-FFF2-40B4-BE49-F238E27FC236}">
                <a16:creationId xmlns:a16="http://schemas.microsoft.com/office/drawing/2014/main" id="{C7F99377-D9DD-3464-328F-8715215E70EB}"/>
              </a:ext>
            </a:extLst>
          </p:cNvPr>
          <p:cNvGraphicFramePr/>
          <p:nvPr>
            <p:extLst>
              <p:ext uri="{D42A27DB-BD31-4B8C-83A1-F6EECF244321}">
                <p14:modId xmlns:p14="http://schemas.microsoft.com/office/powerpoint/2010/main" val="2810448768"/>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292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C1FF09-82CE-402B-8F57-92E79C8CF0A2}"/>
              </a:ext>
            </a:extLst>
          </p:cNvPr>
          <p:cNvPicPr>
            <a:picLocks noChangeAspect="1"/>
          </p:cNvPicPr>
          <p:nvPr/>
        </p:nvPicPr>
        <p:blipFill rotWithShape="1">
          <a:blip r:embed="rId3"/>
          <a:srcRect r="1033" b="-1"/>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32" name="Arc 31">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DC2207A-7429-4CCC-A85F-D384D0CC110D}"/>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Why do we do this?</a:t>
            </a:r>
          </a:p>
        </p:txBody>
      </p:sp>
      <p:graphicFrame>
        <p:nvGraphicFramePr>
          <p:cNvPr id="5" name="TextBox 2">
            <a:extLst>
              <a:ext uri="{FF2B5EF4-FFF2-40B4-BE49-F238E27FC236}">
                <a16:creationId xmlns:a16="http://schemas.microsoft.com/office/drawing/2014/main" id="{3DE16185-F7CA-4E50-B268-B818E991CFA8}"/>
              </a:ext>
            </a:extLst>
          </p:cNvPr>
          <p:cNvGraphicFramePr/>
          <p:nvPr>
            <p:extLst>
              <p:ext uri="{D42A27DB-BD31-4B8C-83A1-F6EECF244321}">
                <p14:modId xmlns:p14="http://schemas.microsoft.com/office/powerpoint/2010/main" val="32304245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961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340020-1809-7B04-C521-488443FD8C71}"/>
              </a:ext>
            </a:extLst>
          </p:cNvPr>
          <p:cNvPicPr>
            <a:picLocks noChangeAspect="1"/>
          </p:cNvPicPr>
          <p:nvPr/>
        </p:nvPicPr>
        <p:blipFill>
          <a:blip r:embed="rId3"/>
          <a:stretch>
            <a:fillRect/>
          </a:stretch>
        </p:blipFill>
        <p:spPr>
          <a:xfrm>
            <a:off x="990600" y="1270544"/>
            <a:ext cx="10134600" cy="4256530"/>
          </a:xfrm>
          <a:prstGeom prst="rect">
            <a:avLst/>
          </a:prstGeom>
        </p:spPr>
      </p:pic>
    </p:spTree>
    <p:extLst>
      <p:ext uri="{BB962C8B-B14F-4D97-AF65-F5344CB8AC3E}">
        <p14:creationId xmlns:p14="http://schemas.microsoft.com/office/powerpoint/2010/main" val="215934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162431-2DBC-2AD1-D475-F71EDE65584A}"/>
              </a:ext>
            </a:extLst>
          </p:cNvPr>
          <p:cNvPicPr>
            <a:picLocks noChangeAspect="1"/>
          </p:cNvPicPr>
          <p:nvPr/>
        </p:nvPicPr>
        <p:blipFill rotWithShape="1">
          <a:blip r:embed="rId3"/>
          <a:srcRect t="1028"/>
          <a:stretch/>
        </p:blipFill>
        <p:spPr>
          <a:xfrm>
            <a:off x="838200" y="754148"/>
            <a:ext cx="10515600" cy="4995575"/>
          </a:xfrm>
          <a:prstGeom prst="rect">
            <a:avLst/>
          </a:prstGeom>
        </p:spPr>
      </p:pic>
      <p:cxnSp>
        <p:nvCxnSpPr>
          <p:cNvPr id="9" name="Straight Connector 8">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69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C3066-5E41-4C96-A8B5-AFD191D58AC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Baldrige Performance Excellence Program</a:t>
            </a:r>
          </a:p>
        </p:txBody>
      </p:sp>
      <p:graphicFrame>
        <p:nvGraphicFramePr>
          <p:cNvPr id="5" name="Content Placeholder 2">
            <a:extLst>
              <a:ext uri="{FF2B5EF4-FFF2-40B4-BE49-F238E27FC236}">
                <a16:creationId xmlns:a16="http://schemas.microsoft.com/office/drawing/2014/main" id="{76108855-675F-493B-B0CA-D82B07859C38}"/>
              </a:ext>
            </a:extLst>
          </p:cNvPr>
          <p:cNvGraphicFramePr>
            <a:graphicFrameLocks noGrp="1"/>
          </p:cNvGraphicFramePr>
          <p:nvPr>
            <p:ph idx="1"/>
            <p:extLst>
              <p:ext uri="{D42A27DB-BD31-4B8C-83A1-F6EECF244321}">
                <p14:modId xmlns:p14="http://schemas.microsoft.com/office/powerpoint/2010/main" val="243538098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19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0033DE-2D20-EF15-EC72-B2B34C372F47}"/>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How Can the Baldrige Criteria Help You?</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3D07AF0E-B550-BE18-00FF-F6D896A2A998}"/>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742950" marR="0" lvl="1" indent="-228600">
              <a:lnSpc>
                <a:spcPct val="90000"/>
              </a:lnSpc>
              <a:spcBef>
                <a:spcPts val="0"/>
              </a:spcBef>
              <a:spcAft>
                <a:spcPts val="0"/>
              </a:spcAft>
              <a:buFont typeface="Arial" panose="020B0604020202020204" pitchFamily="34" charset="0"/>
              <a:buChar char="•"/>
            </a:pPr>
            <a:r>
              <a:rPr lang="en-US" sz="2400" dirty="0">
                <a:effectLst/>
              </a:rPr>
              <a:t>as the basis for internal performance programs,</a:t>
            </a:r>
          </a:p>
          <a:p>
            <a:pPr marL="742950" marR="0" lvl="1" indent="-228600">
              <a:lnSpc>
                <a:spcPct val="90000"/>
              </a:lnSpc>
              <a:spcBef>
                <a:spcPts val="0"/>
              </a:spcBef>
              <a:spcAft>
                <a:spcPts val="0"/>
              </a:spcAft>
              <a:buFont typeface="Arial" panose="020B0604020202020204" pitchFamily="34" charset="0"/>
              <a:buChar char="•"/>
            </a:pPr>
            <a:r>
              <a:rPr lang="en-US" sz="2400" dirty="0">
                <a:effectLst/>
              </a:rPr>
              <a:t>to determine the quality of suppliers,</a:t>
            </a:r>
          </a:p>
          <a:p>
            <a:pPr marL="742950" marR="0" lvl="1" indent="-228600">
              <a:lnSpc>
                <a:spcPct val="90000"/>
              </a:lnSpc>
              <a:spcBef>
                <a:spcPts val="0"/>
              </a:spcBef>
              <a:spcAft>
                <a:spcPts val="0"/>
              </a:spcAft>
              <a:buFont typeface="Arial" panose="020B0604020202020204" pitchFamily="34" charset="0"/>
              <a:buChar char="•"/>
            </a:pPr>
            <a:r>
              <a:rPr lang="en-US" sz="2400" dirty="0">
                <a:effectLst/>
              </a:rPr>
              <a:t>to manage culture shifts and engage the workforce,</a:t>
            </a:r>
          </a:p>
          <a:p>
            <a:pPr marL="742950" marR="0" lvl="1" indent="-228600">
              <a:lnSpc>
                <a:spcPct val="90000"/>
              </a:lnSpc>
              <a:spcBef>
                <a:spcPts val="0"/>
              </a:spcBef>
              <a:spcAft>
                <a:spcPts val="0"/>
              </a:spcAft>
              <a:buFont typeface="Arial" panose="020B0604020202020204" pitchFamily="34" charset="0"/>
              <a:buChar char="•"/>
            </a:pPr>
            <a:r>
              <a:rPr lang="en-US" sz="2400" dirty="0">
                <a:effectLst/>
              </a:rPr>
              <a:t>to help manage </a:t>
            </a:r>
            <a:r>
              <a:rPr lang="en-US" sz="2400" dirty="0"/>
              <a:t>your ‘brand’ and reputation</a:t>
            </a:r>
            <a:r>
              <a:rPr lang="en-US" sz="2400" dirty="0">
                <a:effectLst/>
              </a:rPr>
              <a:t>,</a:t>
            </a:r>
          </a:p>
          <a:p>
            <a:pPr marL="742950" marR="0" lvl="1" indent="-228600">
              <a:lnSpc>
                <a:spcPct val="90000"/>
              </a:lnSpc>
              <a:spcBef>
                <a:spcPts val="0"/>
              </a:spcBef>
              <a:spcAft>
                <a:spcPts val="0"/>
              </a:spcAft>
              <a:buFont typeface="Arial" panose="020B0604020202020204" pitchFamily="34" charset="0"/>
              <a:buChar char="•"/>
            </a:pPr>
            <a:r>
              <a:rPr lang="en-US" sz="2400" dirty="0">
                <a:effectLst/>
              </a:rPr>
              <a:t>to validate </a:t>
            </a:r>
            <a:r>
              <a:rPr lang="en-US" sz="2400" dirty="0"/>
              <a:t>your</a:t>
            </a:r>
            <a:r>
              <a:rPr lang="en-US" sz="2400" dirty="0">
                <a:effectLst/>
              </a:rPr>
              <a:t> voice-of-the-customer strategies,</a:t>
            </a:r>
          </a:p>
          <a:p>
            <a:pPr marL="742950" marR="0" lvl="1" indent="-228600">
              <a:lnSpc>
                <a:spcPct val="90000"/>
              </a:lnSpc>
              <a:spcBef>
                <a:spcPts val="0"/>
              </a:spcBef>
              <a:spcAft>
                <a:spcPts val="0"/>
              </a:spcAft>
              <a:buFont typeface="Arial" panose="020B0604020202020204" pitchFamily="34" charset="0"/>
              <a:buChar char="•"/>
            </a:pPr>
            <a:r>
              <a:rPr lang="en-US" sz="2400" dirty="0">
                <a:effectLst/>
              </a:rPr>
              <a:t>to guide organizational learning and the improvement of performance outcomes,</a:t>
            </a:r>
          </a:p>
          <a:p>
            <a:pPr marL="742950" marR="0" lvl="1" indent="-228600">
              <a:lnSpc>
                <a:spcPct val="90000"/>
              </a:lnSpc>
              <a:spcBef>
                <a:spcPts val="0"/>
              </a:spcBef>
              <a:spcAft>
                <a:spcPts val="0"/>
              </a:spcAft>
              <a:buFont typeface="Arial" panose="020B0604020202020204" pitchFamily="34" charset="0"/>
              <a:buChar char="•"/>
            </a:pPr>
            <a:r>
              <a:rPr lang="en-US" sz="2400" dirty="0">
                <a:effectLst/>
              </a:rPr>
              <a:t>to remain agile in turbulent and changing </a:t>
            </a:r>
            <a:r>
              <a:rPr lang="en-US" sz="2400" dirty="0"/>
              <a:t>times</a:t>
            </a:r>
            <a:r>
              <a:rPr lang="en-US" sz="2400" dirty="0">
                <a:effectLst/>
              </a:rPr>
              <a:t>, and</a:t>
            </a:r>
          </a:p>
          <a:p>
            <a:pPr marL="742950" marR="0" lvl="1" indent="-228600">
              <a:lnSpc>
                <a:spcPct val="90000"/>
              </a:lnSpc>
              <a:spcBef>
                <a:spcPts val="0"/>
              </a:spcBef>
              <a:spcAft>
                <a:spcPts val="1000"/>
              </a:spcAft>
              <a:buFont typeface="Arial" panose="020B0604020202020204" pitchFamily="34" charset="0"/>
              <a:buChar char="•"/>
            </a:pPr>
            <a:r>
              <a:rPr lang="en-US" sz="2400" dirty="0">
                <a:effectLst/>
              </a:rPr>
              <a:t>to ensure the efficiency and effectiveness of resources. </a:t>
            </a:r>
          </a:p>
        </p:txBody>
      </p:sp>
    </p:spTree>
    <p:extLst>
      <p:ext uri="{BB962C8B-B14F-4D97-AF65-F5344CB8AC3E}">
        <p14:creationId xmlns:p14="http://schemas.microsoft.com/office/powerpoint/2010/main" val="174559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89E2F-B805-45AB-91DE-8F069E680BF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Defining a Quality Journey</a:t>
            </a:r>
          </a:p>
        </p:txBody>
      </p:sp>
      <p:sp>
        <p:nvSpPr>
          <p:cNvPr id="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B042279-94C3-4304-BC3E-24FD3E03DF1E}"/>
              </a:ext>
            </a:extLst>
          </p:cNvPr>
          <p:cNvGraphicFramePr>
            <a:graphicFrameLocks noGrp="1"/>
          </p:cNvGraphicFramePr>
          <p:nvPr>
            <p:ph idx="1"/>
            <p:extLst>
              <p:ext uri="{D42A27DB-BD31-4B8C-83A1-F6EECF244321}">
                <p14:modId xmlns:p14="http://schemas.microsoft.com/office/powerpoint/2010/main" val="63624027"/>
              </p:ext>
            </p:extLst>
          </p:nvPr>
        </p:nvGraphicFramePr>
        <p:xfrm>
          <a:off x="572492" y="2071316"/>
          <a:ext cx="9054107" cy="434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0008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2396</TotalTime>
  <Words>3584</Words>
  <Application>Microsoft Office PowerPoint</Application>
  <PresentationFormat>Widescreen</PresentationFormat>
  <Paragraphs>359</Paragraphs>
  <Slides>39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Malgun Gothic</vt:lpstr>
      <vt:lpstr>Arial</vt:lpstr>
      <vt:lpstr>Calibri</vt:lpstr>
      <vt:lpstr>Calibri Light</vt:lpstr>
      <vt:lpstr>Helvetica</vt:lpstr>
      <vt:lpstr>Open Sans</vt:lpstr>
      <vt:lpstr>Source Sans Pro Web</vt:lpstr>
      <vt:lpstr>Times New Roman</vt:lpstr>
      <vt:lpstr>Office Theme</vt:lpstr>
      <vt:lpstr>Document Your Quality Journey</vt:lpstr>
      <vt:lpstr>A little about me…</vt:lpstr>
      <vt:lpstr>Learning Objectives for Today</vt:lpstr>
      <vt:lpstr>PowerPoint Presentation</vt:lpstr>
      <vt:lpstr>PowerPoint Presentation</vt:lpstr>
      <vt:lpstr>PowerPoint Presentation</vt:lpstr>
      <vt:lpstr>Baldrige Performance Excellence Program</vt:lpstr>
      <vt:lpstr>How Can the Baldrige Criteria Help You?</vt:lpstr>
      <vt:lpstr>Defining a Quality Journey</vt:lpstr>
      <vt:lpstr>Overview – Bronze – Setting the Stage </vt:lpstr>
      <vt:lpstr>Overview – Silver – Tell Your Story</vt:lpstr>
      <vt:lpstr>Overview – Gold – Show Your Story </vt:lpstr>
      <vt:lpstr>PowerPoint Presentation</vt:lpstr>
      <vt:lpstr>Technical versus effective application writing i.e., getting your message across and meeting requirements </vt:lpstr>
      <vt:lpstr>Some Examples…</vt:lpstr>
      <vt:lpstr>PowerPoint Presentation</vt:lpstr>
      <vt:lpstr>Outline each answer</vt:lpstr>
      <vt:lpstr>The Result for SNF</vt:lpstr>
      <vt:lpstr>The Result for ALF</vt:lpstr>
      <vt:lpstr>Let’s Practice</vt:lpstr>
      <vt:lpstr>PowerPoint Presentation</vt:lpstr>
      <vt:lpstr>P.2.c.2 2. What one HEALTH CARE RESULT did your organization improve by applying the KEY elements of your PERFORMANCE improvement system? The RESULT should be clearly clinical in nature, not merely a PROCESS RESULT that impacts a HEALTH CARE RESULT. Using the key steps and/or tools of your PERFORMANCE improvement system, describe the PROCESS by which this RESULT was improved, including what specific changes were made. Include data illustrating the improvement.  ID/DD residential services providers only: Given the largely non-clinical nature of services provided, these centers may choose to report on improvement of a non- clinical resident-related RESULT in response to these criteria.</vt:lpstr>
      <vt:lpstr>Silver Categories aka Baldridge Criteria</vt:lpstr>
      <vt:lpstr>PowerPoint Presentation</vt:lpstr>
      <vt:lpstr>PowerPoint Presentation</vt:lpstr>
      <vt:lpstr>Where can you find the data?</vt:lpstr>
      <vt:lpstr>PowerPoint Presentation</vt:lpstr>
      <vt:lpstr>Required Results</vt:lpstr>
      <vt:lpstr>PowerPoint Presentation</vt:lpstr>
      <vt:lpstr>Long Term Care Trend Tracker AL Data</vt:lpstr>
      <vt:lpstr>CoreQ for SNF…  What is it?</vt:lpstr>
      <vt:lpstr>CoreQ for AL…  What is it?</vt:lpstr>
      <vt:lpstr>Satisfaction Surveys </vt:lpstr>
      <vt:lpstr>Category 7.5  Financial, Market, and Strategy Results</vt:lpstr>
      <vt:lpstr>PowerPoint Presentation</vt:lpstr>
      <vt:lpstr>PowerPoint Presentation</vt:lpstr>
      <vt:lpstr>Tell us your story</vt:lpstr>
      <vt:lpstr>Key Dates 2023-2024</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Your Quality Journey</dc:title>
  <dc:creator>Svoboda, Jennifer</dc:creator>
  <cp:lastModifiedBy>Svoboda, Jennifer</cp:lastModifiedBy>
  <cp:revision>17</cp:revision>
  <dcterms:created xsi:type="dcterms:W3CDTF">2021-08-10T20:52:35Z</dcterms:created>
  <dcterms:modified xsi:type="dcterms:W3CDTF">2023-10-31T21:26:31Z</dcterms:modified>
</cp:coreProperties>
</file>